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media/image12.png" ContentType="image/png"/>
  <Override PartName="/ppt/media/image11.png" ContentType="image/png"/>
  <Override PartName="/ppt/media/image10.png" ContentType="image/png"/>
  <Override PartName="/ppt/media/image9.png" ContentType="image/png"/>
  <Override PartName="/ppt/media/image8.png" ContentType="image/png"/>
  <Override PartName="/ppt/media/image7.png" ContentType="image/png"/>
  <Override PartName="/ppt/media/image6.png" ContentType="image/png"/>
  <Override PartName="/ppt/media/image5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60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7.xml.rels" ContentType="application/vnd.openxmlformats-package.relationships+xml"/>
  <Override PartName="/ppt/slideLayouts/slideLayout50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9.png"/><Relationship Id="rId3" Type="http://schemas.openxmlformats.org/officeDocument/2006/relationships/image" Target="../media/image10.png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5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1800" y="1203480"/>
            <a:ext cx="3739320" cy="298296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1800" y="1203480"/>
            <a:ext cx="373932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2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1800" y="1203480"/>
            <a:ext cx="3739320" cy="2982960"/>
          </a:xfrm>
          <a:prstGeom prst="rect">
            <a:avLst/>
          </a:prstGeom>
          <a:ln>
            <a:noFill/>
          </a:ln>
        </p:spPr>
      </p:pic>
      <p:pic>
        <p:nvPicPr>
          <p:cNvPr id="73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1800" y="1203480"/>
            <a:ext cx="373932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4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08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1800" y="1203480"/>
            <a:ext cx="3739320" cy="2982960"/>
          </a:xfrm>
          <a:prstGeom prst="rect">
            <a:avLst/>
          </a:prstGeom>
          <a:ln>
            <a:noFill/>
          </a:ln>
        </p:spPr>
      </p:pic>
      <p:pic>
        <p:nvPicPr>
          <p:cNvPr id="109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1800" y="1203480"/>
            <a:ext cx="373932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6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2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46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1800" y="1203480"/>
            <a:ext cx="3739320" cy="2982960"/>
          </a:xfrm>
          <a:prstGeom prst="rect">
            <a:avLst/>
          </a:prstGeom>
          <a:ln>
            <a:noFill/>
          </a:ln>
        </p:spPr>
      </p:pic>
      <p:pic>
        <p:nvPicPr>
          <p:cNvPr id="147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1800" y="1203480"/>
            <a:ext cx="373932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2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3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7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1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9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83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1800" y="1203480"/>
            <a:ext cx="3739320" cy="2982960"/>
          </a:xfrm>
          <a:prstGeom prst="rect">
            <a:avLst/>
          </a:prstGeom>
          <a:ln>
            <a:noFill/>
          </a:ln>
        </p:spPr>
      </p:pic>
      <p:pic>
        <p:nvPicPr>
          <p:cNvPr id="184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1800" y="1203480"/>
            <a:ext cx="373932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 flipH="1" rot="10800000">
            <a:off x="360" y="3093480"/>
            <a:ext cx="8457840" cy="712080"/>
          </a:xfrm>
          <a:prstGeom prst="rect">
            <a:avLst/>
          </a:prstGeom>
          <a:solidFill>
            <a:srgbClr val="191919"/>
          </a:solidFill>
          <a:ln>
            <a:noFill/>
          </a:ln>
        </p:spPr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685800" y="1300680"/>
            <a:ext cx="7772040" cy="1683720"/>
          </a:xfrm>
          <a:prstGeom prst="rect">
            <a:avLst/>
          </a:prstGeom>
        </p:spPr>
        <p:txBody>
          <a:bodyPr tIns="91440" bIns="91440" anchor="b"/>
          <a:p>
            <a:r>
              <a:rPr lang="en-US" sz="72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14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14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1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14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0" y="205920"/>
            <a:ext cx="8686440" cy="1165320"/>
          </a:xfrm>
          <a:prstGeom prst="rect">
            <a:avLst/>
          </a:prstGeom>
          <a:solidFill>
            <a:srgbClr val="191919"/>
          </a:solidFill>
          <a:ln>
            <a:noFill/>
          </a:ln>
        </p:spPr>
      </p:sp>
      <p:sp>
        <p:nvSpPr>
          <p:cNvPr id="38" name="PlaceHolder 2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1141200"/>
          </a:xfrm>
          <a:prstGeom prst="rect">
            <a:avLst/>
          </a:prstGeom>
        </p:spPr>
        <p:txBody>
          <a:bodyPr tIns="91440" bIns="91440" anchor="b"/>
          <a:p>
            <a:r>
              <a:rPr lang="en-US" sz="48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57200" y="1460520"/>
            <a:ext cx="8229240" cy="3465000"/>
          </a:xfrm>
          <a:prstGeom prst="rect">
            <a:avLst/>
          </a:prstGeom>
        </p:spPr>
        <p:txBody>
          <a:bodyPr tIns="91440" bIns="91440"/>
          <a:p>
            <a:pPr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30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3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r>
              <a:rPr lang="en-US" sz="1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14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14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1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14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0" y="205920"/>
            <a:ext cx="8686440" cy="1165320"/>
          </a:xfrm>
          <a:prstGeom prst="rect">
            <a:avLst/>
          </a:prstGeom>
          <a:solidFill>
            <a:srgbClr val="191919"/>
          </a:solidFill>
          <a:ln>
            <a:noFill/>
          </a:ln>
        </p:spPr>
      </p:sp>
      <p:sp>
        <p:nvSpPr>
          <p:cNvPr id="111" name="PlaceHolder 2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1141200"/>
          </a:xfrm>
          <a:prstGeom prst="rect">
            <a:avLst/>
          </a:prstGeom>
        </p:spPr>
        <p:txBody>
          <a:bodyPr tIns="91440" bIns="91440" anchor="b"/>
          <a:p>
            <a:r>
              <a:rPr lang="en-US" sz="48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57200" y="1460520"/>
            <a:ext cx="4029840" cy="3465000"/>
          </a:xfrm>
          <a:prstGeom prst="rect">
            <a:avLst/>
          </a:prstGeom>
        </p:spPr>
        <p:txBody>
          <a:bodyPr tIns="91440" bIns="91440"/>
          <a:p>
            <a:pPr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30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3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Seventh Outline Level</a:t>
            </a:r>
            <a:endParaRPr/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4656600" y="1461960"/>
            <a:ext cx="4029840" cy="3465000"/>
          </a:xfrm>
          <a:prstGeom prst="rect">
            <a:avLst/>
          </a:prstGeom>
        </p:spPr>
        <p:txBody>
          <a:bodyPr tIns="91440" bIns="91440"/>
          <a:p>
            <a:pPr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30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3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3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0" y="205920"/>
            <a:ext cx="8686440" cy="1165320"/>
          </a:xfrm>
          <a:prstGeom prst="rect">
            <a:avLst/>
          </a:prstGeom>
          <a:solidFill>
            <a:srgbClr val="191919"/>
          </a:solidFill>
          <a:ln>
            <a:noFill/>
          </a:ln>
        </p:spPr>
      </p:sp>
      <p:sp>
        <p:nvSpPr>
          <p:cNvPr id="149" name="PlaceHolder 2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1141200"/>
          </a:xfrm>
          <a:prstGeom prst="rect">
            <a:avLst/>
          </a:prstGeom>
        </p:spPr>
        <p:txBody>
          <a:bodyPr tIns="91440" bIns="91440" anchor="b"/>
          <a:p>
            <a:r>
              <a:rPr lang="en-US" sz="48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14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14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1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14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0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extShape 1"/>
          <p:cNvSpPr txBox="1"/>
          <p:nvPr/>
        </p:nvSpPr>
        <p:spPr>
          <a:xfrm>
            <a:off x="685800" y="1300680"/>
            <a:ext cx="7772040" cy="168372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7200">
                <a:solidFill>
                  <a:srgbClr val="191919"/>
                </a:solidFill>
                <a:latin typeface="Arial"/>
                <a:ea typeface="Arial"/>
              </a:rPr>
              <a:t>Ember.js</a:t>
            </a:r>
            <a:endParaRPr/>
          </a:p>
        </p:txBody>
      </p:sp>
      <p:sp>
        <p:nvSpPr>
          <p:cNvPr id="186" name="TextShape 2"/>
          <p:cNvSpPr txBox="1"/>
          <p:nvPr/>
        </p:nvSpPr>
        <p:spPr>
          <a:xfrm>
            <a:off x="685800" y="3093480"/>
            <a:ext cx="7772040" cy="712080"/>
          </a:xfrm>
          <a:prstGeom prst="rect">
            <a:avLst/>
          </a:prstGeom>
        </p:spPr>
        <p:txBody>
          <a:bodyPr tIns="91440" bIns="91440" anchor="ctr"/>
          <a:p>
            <a:pPr>
              <a:lnSpc>
                <a:spcPct val="100000"/>
              </a:lnSpc>
            </a:pPr>
            <a:r>
              <a:rPr b="1" lang="en-US" sz="1900">
                <a:solidFill>
                  <a:srgbClr val="cccccc"/>
                </a:solidFill>
                <a:latin typeface="Arial"/>
                <a:ea typeface="Arial"/>
              </a:rPr>
              <a:t>Primena Ember.js frejmvorka u razvoju složenih web aplikacija</a:t>
            </a:r>
            <a:endParaRPr/>
          </a:p>
        </p:txBody>
      </p:sp>
      <p:sp>
        <p:nvSpPr>
          <p:cNvPr id="187" name="CustomShape 3"/>
          <p:cNvSpPr/>
          <p:nvPr/>
        </p:nvSpPr>
        <p:spPr>
          <a:xfrm>
            <a:off x="747720" y="4305600"/>
            <a:ext cx="7648200" cy="71208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>
              <a:lnSpc>
                <a:spcPct val="100000"/>
              </a:lnSpc>
            </a:pPr>
            <a:r>
              <a:rPr lang="en-US" sz="1400">
                <a:solidFill>
                  <a:srgbClr val="000000"/>
                </a:solidFill>
                <a:latin typeface="Arial"/>
                <a:ea typeface="Arial"/>
              </a:rPr>
              <a:t>Petrović Dušan</a:t>
            </a:r>
            <a:endParaRPr/>
          </a:p>
          <a:p>
            <a:pPr>
              <a:lnSpc>
                <a:spcPct val="100000"/>
              </a:lnSpc>
            </a:pPr>
            <a:r>
              <a:rPr lang="en-US" sz="1400">
                <a:solidFill>
                  <a:srgbClr val="000000"/>
                </a:solidFill>
                <a:latin typeface="Arial"/>
                <a:ea typeface="Arial"/>
              </a:rPr>
              <a:t>dusan@fsd.rs</a:t>
            </a:r>
            <a:endParaRPr/>
          </a:p>
        </p:txBody>
      </p:sp>
      <p:pic>
        <p:nvPicPr>
          <p:cNvPr id="188" name="Shape 31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553080" y="199800"/>
            <a:ext cx="1904760" cy="19047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457200" y="205920"/>
            <a:ext cx="8229240" cy="114120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4800">
                <a:solidFill>
                  <a:srgbClr val="ffffff"/>
                </a:solidFill>
                <a:latin typeface="Arial"/>
                <a:ea typeface="Arial"/>
              </a:rPr>
              <a:t>Naming conventions</a:t>
            </a:r>
            <a:endParaRPr/>
          </a:p>
        </p:txBody>
      </p:sp>
      <p:graphicFrame>
        <p:nvGraphicFramePr>
          <p:cNvPr id="205" name="Table 2"/>
          <p:cNvGraphicFramePr/>
          <p:nvPr/>
        </p:nvGraphicFramePr>
        <p:xfrm>
          <a:off x="483840" y="1809720"/>
          <a:ext cx="8202600" cy="1756440"/>
        </p:xfrm>
        <a:graphic>
          <a:graphicData uri="http://schemas.openxmlformats.org/drawingml/2006/table">
            <a:tbl>
              <a:tblPr/>
              <a:tblGrid>
                <a:gridCol w="1342800"/>
                <a:gridCol w="1458720"/>
                <a:gridCol w="2121480"/>
                <a:gridCol w="1640880"/>
                <a:gridCol w="1639080"/>
              </a:tblGrid>
              <a:tr h="51840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URL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Route name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Controller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Route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Template</a:t>
                      </a:r>
                      <a:endParaRPr/>
                    </a:p>
                  </a:txBody>
                  <a:tcPr/>
                </a:tc>
              </a:tr>
              <a:tr h="41292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/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index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IndexController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IndexRoute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index</a:t>
                      </a:r>
                      <a:endParaRPr/>
                    </a:p>
                  </a:txBody>
                  <a:tcPr/>
                </a:tc>
              </a:tr>
              <a:tr h="41292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/post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post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PostController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PostRoute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post</a:t>
                      </a:r>
                      <a:endParaRPr/>
                    </a:p>
                  </a:txBody>
                  <a:tcPr/>
                </a:tc>
              </a:tr>
              <a:tr h="41220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/page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page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PageController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PageRoute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page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extShape 1"/>
          <p:cNvSpPr txBox="1"/>
          <p:nvPr/>
        </p:nvSpPr>
        <p:spPr>
          <a:xfrm>
            <a:off x="457200" y="205920"/>
            <a:ext cx="8229240" cy="114120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4800">
                <a:solidFill>
                  <a:srgbClr val="ffffff"/>
                </a:solidFill>
                <a:latin typeface="Arial"/>
                <a:ea typeface="Arial"/>
              </a:rPr>
              <a:t>Naming conventions</a:t>
            </a:r>
            <a:endParaRPr/>
          </a:p>
        </p:txBody>
      </p:sp>
      <p:graphicFrame>
        <p:nvGraphicFramePr>
          <p:cNvPr id="207" name="Table 2"/>
          <p:cNvGraphicFramePr/>
          <p:nvPr/>
        </p:nvGraphicFramePr>
        <p:xfrm>
          <a:off x="483840" y="1809720"/>
          <a:ext cx="8202600" cy="2030760"/>
        </p:xfrm>
        <a:graphic>
          <a:graphicData uri="http://schemas.openxmlformats.org/drawingml/2006/table">
            <a:tbl>
              <a:tblPr/>
              <a:tblGrid>
                <a:gridCol w="1342800"/>
                <a:gridCol w="1458720"/>
                <a:gridCol w="2121480"/>
                <a:gridCol w="1640880"/>
                <a:gridCol w="1639080"/>
              </a:tblGrid>
              <a:tr h="50796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URL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Route name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Controller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Route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Template</a:t>
                      </a:r>
                      <a:endParaRPr/>
                    </a:p>
                  </a:txBody>
                  <a:tcPr/>
                </a:tc>
              </a:tr>
              <a:tr h="40464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/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index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IndexController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IndexRoute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index</a:t>
                      </a:r>
                      <a:endParaRPr/>
                    </a:p>
                  </a:txBody>
                  <a:tcPr/>
                </a:tc>
              </a:tr>
              <a:tr h="61164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/page/about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page.about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PageAboutController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PageAboutRoute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page/about</a:t>
                      </a:r>
                      <a:endParaRPr/>
                    </a:p>
                  </a:txBody>
                  <a:tcPr/>
                </a:tc>
              </a:tr>
              <a:tr h="506520"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/folder_tree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folder_tree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FolderTreeController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FolderTreeRoute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91080" bIns="91080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folder_tree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2126160" y="1672560"/>
            <a:ext cx="4891320" cy="1798200"/>
          </a:xfrm>
          <a:prstGeom prst="rect">
            <a:avLst/>
          </a:prstGeom>
          <a:noFill/>
          <a:ln>
            <a:noFill/>
          </a:ln>
        </p:spPr>
        <p:txBody>
          <a:bodyPr tIns="91440" bIns="91440" anchor="ctr"/>
          <a:p>
            <a:pPr algn="ctr">
              <a:lnSpc>
                <a:spcPct val="100000"/>
              </a:lnSpc>
            </a:pPr>
            <a:r>
              <a:rPr lang="en-US" sz="3600">
                <a:solidFill>
                  <a:srgbClr val="000000"/>
                </a:solidFill>
                <a:latin typeface="Arial"/>
                <a:ea typeface="Arial"/>
              </a:rPr>
              <a:t>Primer</a:t>
            </a:r>
            <a:endParaRPr/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Shape 1"/>
          <p:cNvSpPr txBox="1"/>
          <p:nvPr/>
        </p:nvSpPr>
        <p:spPr>
          <a:xfrm>
            <a:off x="457200" y="205920"/>
            <a:ext cx="8229240" cy="114120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4800">
                <a:solidFill>
                  <a:srgbClr val="ffffff"/>
                </a:solidFill>
                <a:latin typeface="Arial"/>
                <a:ea typeface="Arial"/>
              </a:rPr>
              <a:t>Primer u praksi</a:t>
            </a:r>
            <a:endParaRPr/>
          </a:p>
        </p:txBody>
      </p:sp>
      <p:sp>
        <p:nvSpPr>
          <p:cNvPr id="210" name="TextShape 2"/>
          <p:cNvSpPr txBox="1"/>
          <p:nvPr/>
        </p:nvSpPr>
        <p:spPr>
          <a:xfrm>
            <a:off x="457200" y="1460520"/>
            <a:ext cx="8229240" cy="346500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191919"/>
                </a:solidFill>
                <a:latin typeface="Arial"/>
                <a:ea typeface="Arial"/>
              </a:rPr>
              <a:t>F-leader web ERP sistem</a:t>
            </a:r>
            <a:endParaRPr/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extShape 1"/>
          <p:cNvSpPr txBox="1"/>
          <p:nvPr/>
        </p:nvSpPr>
        <p:spPr>
          <a:xfrm>
            <a:off x="457200" y="205920"/>
            <a:ext cx="8229240" cy="114120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4800">
                <a:solidFill>
                  <a:srgbClr val="ffffff"/>
                </a:solidFill>
                <a:latin typeface="Arial"/>
                <a:ea typeface="Arial"/>
              </a:rPr>
              <a:t>Korisni linkovi</a:t>
            </a:r>
            <a:endParaRPr/>
          </a:p>
        </p:txBody>
      </p:sp>
      <p:sp>
        <p:nvSpPr>
          <p:cNvPr id="212" name="TextShape 2"/>
          <p:cNvSpPr txBox="1"/>
          <p:nvPr/>
        </p:nvSpPr>
        <p:spPr>
          <a:xfrm>
            <a:off x="457200" y="1460520"/>
            <a:ext cx="8229240" cy="346500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u="sng">
                <a:solidFill>
                  <a:srgbClr val="227a78"/>
                </a:solidFill>
                <a:latin typeface="Arial"/>
                <a:ea typeface="Arial"/>
              </a:rPr>
              <a:t>http://emberjs.com/guides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u="sng">
                <a:solidFill>
                  <a:srgbClr val="227a78"/>
                </a:solidFill>
                <a:latin typeface="Arial"/>
                <a:ea typeface="Arial"/>
              </a:rPr>
              <a:t>Ember inspector</a:t>
            </a:r>
            <a:r>
              <a:rPr lang="en-US">
                <a:solidFill>
                  <a:srgbClr val="191919"/>
                </a:solidFill>
                <a:latin typeface="Arial"/>
                <a:ea typeface="Arial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u="sng">
                <a:solidFill>
                  <a:srgbClr val="227a78"/>
                </a:solidFill>
                <a:latin typeface="Arial"/>
                <a:ea typeface="Arial"/>
              </a:rPr>
              <a:t>Todo MVC</a:t>
            </a:r>
            <a:r>
              <a:rPr lang="en-US">
                <a:solidFill>
                  <a:srgbClr val="191919"/>
                </a:solidFill>
                <a:latin typeface="Arial"/>
                <a:ea typeface="Arial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u="sng">
                <a:solidFill>
                  <a:srgbClr val="227a78"/>
                </a:solidFill>
                <a:latin typeface="Arial"/>
                <a:ea typeface="Arial"/>
              </a:rPr>
              <a:t>Step by step tutorial to build Ember app</a:t>
            </a:r>
            <a:r>
              <a:rPr lang="en-US">
                <a:solidFill>
                  <a:srgbClr val="191919"/>
                </a:solidFill>
                <a:latin typeface="Arial"/>
                <a:ea typeface="Arial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u="sng">
                <a:solidFill>
                  <a:srgbClr val="227a78"/>
                </a:solidFill>
                <a:latin typeface="Arial"/>
                <a:ea typeface="Arial"/>
              </a:rPr>
              <a:t>Ember jobs</a:t>
            </a:r>
            <a:endParaRPr/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CustomShape 1"/>
          <p:cNvSpPr/>
          <p:nvPr/>
        </p:nvSpPr>
        <p:spPr>
          <a:xfrm>
            <a:off x="1715760" y="1492560"/>
            <a:ext cx="5711760" cy="2157840"/>
          </a:xfrm>
          <a:prstGeom prst="rect">
            <a:avLst/>
          </a:prstGeom>
          <a:noFill/>
          <a:ln>
            <a:noFill/>
          </a:ln>
        </p:spPr>
        <p:txBody>
          <a:bodyPr tIns="91440" bIns="91440" anchor="ctr"/>
          <a:p>
            <a:pPr algn="ctr">
              <a:lnSpc>
                <a:spcPct val="100000"/>
              </a:lnSpc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Pitanja?</a:t>
            </a:r>
            <a:endParaRPr/>
          </a:p>
        </p:txBody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1715760" y="1492560"/>
            <a:ext cx="5711760" cy="2157840"/>
          </a:xfrm>
          <a:prstGeom prst="rect">
            <a:avLst/>
          </a:prstGeom>
          <a:noFill/>
          <a:ln>
            <a:noFill/>
          </a:ln>
        </p:spPr>
        <p:txBody>
          <a:bodyPr tIns="91440" bIns="91440" anchor="ctr"/>
          <a:p>
            <a:pPr algn="ctr">
              <a:lnSpc>
                <a:spcPct val="100000"/>
              </a:lnSpc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</a:rPr>
              <a:t>Hvala!</a:t>
            </a:r>
            <a:endParaRPr/>
          </a:p>
        </p:txBody>
      </p:sp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extShape 1"/>
          <p:cNvSpPr txBox="1"/>
          <p:nvPr/>
        </p:nvSpPr>
        <p:spPr>
          <a:xfrm>
            <a:off x="457200" y="205920"/>
            <a:ext cx="8229240" cy="114120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4800">
                <a:solidFill>
                  <a:srgbClr val="ffffff"/>
                </a:solidFill>
                <a:latin typeface="Arial"/>
                <a:ea typeface="Arial"/>
              </a:rPr>
              <a:t>Šta je Ember.js?</a:t>
            </a:r>
            <a:endParaRPr/>
          </a:p>
        </p:txBody>
      </p:sp>
      <p:sp>
        <p:nvSpPr>
          <p:cNvPr id="190" name="TextShape 2"/>
          <p:cNvSpPr txBox="1"/>
          <p:nvPr/>
        </p:nvSpPr>
        <p:spPr>
          <a:xfrm>
            <a:off x="457200" y="1460520"/>
            <a:ext cx="8229240" cy="346500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191919"/>
                </a:solidFill>
                <a:latin typeface="Arial"/>
                <a:ea typeface="Arial"/>
              </a:rPr>
              <a:t>Javascript framework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191919"/>
                </a:solidFill>
                <a:latin typeface="Arial"/>
                <a:ea typeface="Arial"/>
              </a:rPr>
              <a:t>Koristi jQuery i Handlebars.js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191919"/>
                </a:solidFill>
                <a:latin typeface="Arial"/>
                <a:ea typeface="Arial"/>
              </a:rPr>
              <a:t>Zasniva se na MVC dizajn šablonu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191919"/>
                </a:solidFill>
                <a:latin typeface="Arial"/>
                <a:ea typeface="Arial"/>
              </a:rPr>
              <a:t>Ključni koncepti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191919"/>
                </a:solidFill>
                <a:latin typeface="Arial"/>
                <a:ea typeface="Arial"/>
              </a:rPr>
              <a:t>Naming conventions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Shape 4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90600" y="429120"/>
            <a:ext cx="4762080" cy="4590720"/>
          </a:xfrm>
          <a:prstGeom prst="rect">
            <a:avLst/>
          </a:prstGeom>
          <a:ln>
            <a:noFill/>
          </a:ln>
        </p:spPr>
      </p:pic>
      <p:sp>
        <p:nvSpPr>
          <p:cNvPr id="192" name="CustomShape 1"/>
          <p:cNvSpPr/>
          <p:nvPr/>
        </p:nvSpPr>
        <p:spPr>
          <a:xfrm>
            <a:off x="1915200" y="135000"/>
            <a:ext cx="5037480" cy="29376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 algn="ctr">
              <a:lnSpc>
                <a:spcPct val="100000"/>
              </a:lnSpc>
            </a:pPr>
            <a:r>
              <a:rPr lang="en-US" sz="1400">
                <a:solidFill>
                  <a:srgbClr val="000000"/>
                </a:solidFill>
                <a:latin typeface="Arial"/>
                <a:ea typeface="Arial"/>
              </a:rPr>
              <a:t>Ember.js ključni koncepti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Shape 1"/>
          <p:cNvSpPr txBox="1"/>
          <p:nvPr/>
        </p:nvSpPr>
        <p:spPr>
          <a:xfrm>
            <a:off x="457200" y="205920"/>
            <a:ext cx="8229240" cy="114120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4800">
                <a:solidFill>
                  <a:srgbClr val="ffffff"/>
                </a:solidFill>
                <a:latin typeface="Arial"/>
                <a:ea typeface="Arial"/>
              </a:rPr>
              <a:t>Koncepti</a:t>
            </a:r>
            <a:endParaRPr/>
          </a:p>
        </p:txBody>
      </p:sp>
      <p:sp>
        <p:nvSpPr>
          <p:cNvPr id="194" name="TextShape 2"/>
          <p:cNvSpPr txBox="1"/>
          <p:nvPr/>
        </p:nvSpPr>
        <p:spPr>
          <a:xfrm>
            <a:off x="457200" y="1460520"/>
            <a:ext cx="8229240" cy="346500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191919"/>
                </a:solidFill>
                <a:latin typeface="Arial"/>
                <a:ea typeface="Arial"/>
              </a:rPr>
              <a:t>Router</a:t>
            </a:r>
            <a:endParaRPr/>
          </a:p>
          <a:p>
            <a:pPr lvl="1">
              <a:lnSpc>
                <a:spcPct val="100000"/>
              </a:lnSpc>
              <a:buSzPct val="80000"/>
              <a:buFont typeface="Courier New"/>
              <a:buChar char="o"/>
            </a:pPr>
            <a:r>
              <a:rPr lang="en-US" sz="2400">
                <a:solidFill>
                  <a:srgbClr val="191919"/>
                </a:solidFill>
                <a:latin typeface="Arial"/>
                <a:ea typeface="Arial"/>
              </a:rPr>
              <a:t>URL driven application state</a:t>
            </a:r>
            <a:endParaRPr/>
          </a:p>
          <a:p>
            <a:pPr lvl="1">
              <a:lnSpc>
                <a:spcPct val="100000"/>
              </a:lnSpc>
              <a:buSzPct val="80000"/>
              <a:buFont typeface="Courier New"/>
              <a:buChar char="o"/>
            </a:pPr>
            <a:r>
              <a:rPr lang="en-US" sz="2400">
                <a:solidFill>
                  <a:srgbClr val="191919"/>
                </a:solidFill>
                <a:latin typeface="Arial"/>
                <a:ea typeface="Arial"/>
              </a:rPr>
              <a:t>Prevodi URL u template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191919"/>
                </a:solidFill>
                <a:latin typeface="Arial"/>
                <a:ea typeface="Arial"/>
              </a:rPr>
              <a:t>Route</a:t>
            </a:r>
            <a:endParaRPr/>
          </a:p>
          <a:p>
            <a:pPr lvl="1">
              <a:lnSpc>
                <a:spcPct val="100000"/>
              </a:lnSpc>
              <a:buSzPct val="80000"/>
              <a:buFont typeface="Courier New"/>
              <a:buChar char="o"/>
            </a:pPr>
            <a:r>
              <a:rPr lang="en-US" sz="2400">
                <a:solidFill>
                  <a:srgbClr val="191919"/>
                </a:solidFill>
                <a:latin typeface="Arial"/>
                <a:ea typeface="Arial"/>
              </a:rPr>
              <a:t>Definiše model u template-u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extShape 1"/>
          <p:cNvSpPr txBox="1"/>
          <p:nvPr/>
        </p:nvSpPr>
        <p:spPr>
          <a:xfrm>
            <a:off x="457200" y="205920"/>
            <a:ext cx="8229240" cy="114120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4800">
                <a:solidFill>
                  <a:srgbClr val="ffffff"/>
                </a:solidFill>
                <a:latin typeface="Arial"/>
                <a:ea typeface="Arial"/>
              </a:rPr>
              <a:t>Koncepti</a:t>
            </a:r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457200" y="1460520"/>
            <a:ext cx="8229240" cy="346500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191919"/>
                </a:solidFill>
                <a:latin typeface="Arial"/>
                <a:ea typeface="Arial"/>
              </a:rPr>
              <a:t>Template</a:t>
            </a:r>
            <a:endParaRPr/>
          </a:p>
          <a:p>
            <a:pPr lvl="1">
              <a:lnSpc>
                <a:spcPct val="100000"/>
              </a:lnSpc>
              <a:buSzPct val="80000"/>
              <a:buFont typeface="Courier New"/>
              <a:buChar char="o"/>
            </a:pPr>
            <a:r>
              <a:rPr lang="en-US" sz="2400">
                <a:solidFill>
                  <a:srgbClr val="191919"/>
                </a:solidFill>
                <a:latin typeface="Arial"/>
                <a:ea typeface="Arial"/>
              </a:rPr>
              <a:t>Handlebars.js</a:t>
            </a:r>
            <a:endParaRPr/>
          </a:p>
          <a:p>
            <a:pPr lvl="1">
              <a:lnSpc>
                <a:spcPct val="100000"/>
              </a:lnSpc>
              <a:buSzPct val="80000"/>
              <a:buFont typeface="Courier New"/>
              <a:buChar char="o"/>
            </a:pPr>
            <a:r>
              <a:rPr lang="en-US" sz="2400">
                <a:solidFill>
                  <a:srgbClr val="191919"/>
                </a:solidFill>
                <a:latin typeface="Arial"/>
                <a:ea typeface="Arial"/>
              </a:rPr>
              <a:t>Predstavlja interfejs aplikacije</a:t>
            </a:r>
            <a:endParaRPr/>
          </a:p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191919"/>
                </a:solidFill>
                <a:latin typeface="Arial"/>
                <a:ea typeface="Arial"/>
              </a:rPr>
              <a:t>View</a:t>
            </a:r>
            <a:endParaRPr/>
          </a:p>
          <a:p>
            <a:pPr lvl="1">
              <a:lnSpc>
                <a:spcPct val="100000"/>
              </a:lnSpc>
              <a:buSzPct val="80000"/>
              <a:buFont typeface="Courier New"/>
              <a:buChar char="o"/>
            </a:pPr>
            <a:r>
              <a:rPr lang="en-US" sz="2400">
                <a:solidFill>
                  <a:srgbClr val="191919"/>
                </a:solidFill>
                <a:latin typeface="Arial"/>
                <a:ea typeface="Arial"/>
              </a:rPr>
              <a:t>Definiše na koji se template odnosi</a:t>
            </a:r>
            <a:endParaRPr/>
          </a:p>
          <a:p>
            <a:pPr lvl="1">
              <a:lnSpc>
                <a:spcPct val="100000"/>
              </a:lnSpc>
              <a:buSzPct val="80000"/>
              <a:buFont typeface="Courier New"/>
              <a:buChar char="o"/>
            </a:pPr>
            <a:r>
              <a:rPr lang="en-US" sz="2400">
                <a:solidFill>
                  <a:srgbClr val="191919"/>
                </a:solidFill>
                <a:latin typeface="Arial"/>
                <a:ea typeface="Arial"/>
              </a:rPr>
              <a:t>Ima svoj kontroler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extShape 1"/>
          <p:cNvSpPr txBox="1"/>
          <p:nvPr/>
        </p:nvSpPr>
        <p:spPr>
          <a:xfrm>
            <a:off x="457200" y="205920"/>
            <a:ext cx="8229240" cy="114120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4800">
                <a:solidFill>
                  <a:srgbClr val="ffffff"/>
                </a:solidFill>
                <a:latin typeface="Arial"/>
                <a:ea typeface="Arial"/>
              </a:rPr>
              <a:t>Koncepti</a:t>
            </a:r>
            <a:endParaRPr/>
          </a:p>
        </p:txBody>
      </p:sp>
      <p:sp>
        <p:nvSpPr>
          <p:cNvPr id="198" name="TextShape 2"/>
          <p:cNvSpPr txBox="1"/>
          <p:nvPr/>
        </p:nvSpPr>
        <p:spPr>
          <a:xfrm>
            <a:off x="457200" y="1460520"/>
            <a:ext cx="8229240" cy="346500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191919"/>
                </a:solidFill>
                <a:latin typeface="Arial"/>
                <a:ea typeface="Arial"/>
              </a:rPr>
              <a:t>Controller</a:t>
            </a:r>
            <a:endParaRPr/>
          </a:p>
          <a:p>
            <a:pPr lvl="1">
              <a:lnSpc>
                <a:spcPct val="100000"/>
              </a:lnSpc>
              <a:buSzPct val="80000"/>
              <a:buFont typeface="Courier New"/>
              <a:buChar char="o"/>
            </a:pPr>
            <a:r>
              <a:rPr lang="en-US" sz="2400">
                <a:solidFill>
                  <a:srgbClr val="191919"/>
                </a:solidFill>
                <a:latin typeface="Arial"/>
                <a:ea typeface="Arial"/>
              </a:rPr>
              <a:t>Objekat koji čuva stanje aplikacije</a:t>
            </a:r>
            <a:endParaRPr/>
          </a:p>
          <a:p>
            <a:pPr lvl="1">
              <a:lnSpc>
                <a:spcPct val="100000"/>
              </a:lnSpc>
              <a:buSzPct val="80000"/>
              <a:buFont typeface="Courier New"/>
              <a:buChar char="o"/>
            </a:pPr>
            <a:r>
              <a:rPr lang="en-US" sz="2400">
                <a:solidFill>
                  <a:srgbClr val="191919"/>
                </a:solidFill>
                <a:latin typeface="Arial"/>
                <a:ea typeface="Arial"/>
              </a:rPr>
              <a:t>Komunicira sa template preko view-a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Shape 1"/>
          <p:cNvSpPr txBox="1"/>
          <p:nvPr/>
        </p:nvSpPr>
        <p:spPr>
          <a:xfrm>
            <a:off x="457200" y="205920"/>
            <a:ext cx="8229240" cy="114120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4800">
                <a:solidFill>
                  <a:srgbClr val="ffffff"/>
                </a:solidFill>
                <a:latin typeface="Arial"/>
                <a:ea typeface="Arial"/>
              </a:rPr>
              <a:t>Koncepti</a:t>
            </a:r>
            <a:endParaRPr/>
          </a:p>
        </p:txBody>
      </p:sp>
      <p:sp>
        <p:nvSpPr>
          <p:cNvPr id="200" name="TextShape 2"/>
          <p:cNvSpPr txBox="1"/>
          <p:nvPr/>
        </p:nvSpPr>
        <p:spPr>
          <a:xfrm>
            <a:off x="457200" y="1460520"/>
            <a:ext cx="8229240" cy="346500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191919"/>
                </a:solidFill>
                <a:latin typeface="Arial"/>
                <a:ea typeface="Arial"/>
              </a:rPr>
              <a:t>Model</a:t>
            </a:r>
            <a:endParaRPr/>
          </a:p>
          <a:p>
            <a:pPr lvl="1">
              <a:lnSpc>
                <a:spcPct val="100000"/>
              </a:lnSpc>
              <a:buSzPct val="80000"/>
              <a:buFont typeface="Courier New"/>
              <a:buChar char="o"/>
            </a:pPr>
            <a:r>
              <a:rPr lang="en-US" sz="2400">
                <a:solidFill>
                  <a:srgbClr val="191919"/>
                </a:solidFill>
                <a:latin typeface="Arial"/>
                <a:ea typeface="Arial"/>
              </a:rPr>
              <a:t>Objekat koji čuva trenutno stanje</a:t>
            </a:r>
            <a:endParaRPr/>
          </a:p>
          <a:p>
            <a:pPr lvl="1">
              <a:lnSpc>
                <a:spcPct val="100000"/>
              </a:lnSpc>
              <a:buSzPct val="80000"/>
              <a:buFont typeface="Courier New"/>
              <a:buChar char="o"/>
            </a:pPr>
            <a:r>
              <a:rPr lang="en-US" sz="2400">
                <a:solidFill>
                  <a:srgbClr val="191919"/>
                </a:solidFill>
                <a:latin typeface="Arial"/>
                <a:ea typeface="Arial"/>
              </a:rPr>
              <a:t>JSON API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Shape 1"/>
          <p:cNvSpPr txBox="1"/>
          <p:nvPr/>
        </p:nvSpPr>
        <p:spPr>
          <a:xfrm>
            <a:off x="457200" y="205920"/>
            <a:ext cx="8229240" cy="1141200"/>
          </a:xfrm>
          <a:prstGeom prst="rect">
            <a:avLst/>
          </a:prstGeom>
        </p:spPr>
        <p:txBody>
          <a:bodyPr tIns="91440" bIns="91440" anchor="b"/>
          <a:p>
            <a:pPr>
              <a:lnSpc>
                <a:spcPct val="100000"/>
              </a:lnSpc>
            </a:pPr>
            <a:r>
              <a:rPr b="1" lang="en-US" sz="4800">
                <a:solidFill>
                  <a:srgbClr val="ffffff"/>
                </a:solidFill>
                <a:latin typeface="Arial"/>
                <a:ea typeface="Arial"/>
              </a:rPr>
              <a:t>Koncepti</a:t>
            </a:r>
            <a:endParaRPr/>
          </a:p>
        </p:txBody>
      </p:sp>
      <p:sp>
        <p:nvSpPr>
          <p:cNvPr id="202" name="TextShape 2"/>
          <p:cNvSpPr txBox="1"/>
          <p:nvPr/>
        </p:nvSpPr>
        <p:spPr>
          <a:xfrm>
            <a:off x="457200" y="1460520"/>
            <a:ext cx="8229240" cy="3465000"/>
          </a:xfrm>
          <a:prstGeom prst="rect">
            <a:avLst/>
          </a:prstGeom>
        </p:spPr>
        <p:txBody>
          <a:bodyPr tIns="91440" bIns="91440"/>
          <a:p>
            <a:pPr>
              <a:lnSpc>
                <a:spcPct val="100000"/>
              </a:lnSpc>
              <a:buFont typeface="Arial"/>
              <a:buChar char="●"/>
            </a:pPr>
            <a:r>
              <a:rPr lang="en-US" sz="3000">
                <a:solidFill>
                  <a:srgbClr val="191919"/>
                </a:solidFill>
                <a:latin typeface="Arial"/>
                <a:ea typeface="Arial"/>
              </a:rPr>
              <a:t>Component</a:t>
            </a:r>
            <a:endParaRPr/>
          </a:p>
          <a:p>
            <a:pPr lvl="1">
              <a:lnSpc>
                <a:spcPct val="100000"/>
              </a:lnSpc>
              <a:buSzPct val="80000"/>
              <a:buFont typeface="Courier New"/>
              <a:buChar char="o"/>
            </a:pPr>
            <a:r>
              <a:rPr lang="en-US" sz="2400">
                <a:solidFill>
                  <a:srgbClr val="191919"/>
                </a:solidFill>
                <a:latin typeface="Arial"/>
                <a:ea typeface="Arial"/>
              </a:rPr>
              <a:t>Prilagođeni HTML tag</a:t>
            </a:r>
            <a:endParaRPr/>
          </a:p>
          <a:p>
            <a:pPr lvl="1">
              <a:lnSpc>
                <a:spcPct val="100000"/>
              </a:lnSpc>
              <a:buSzPct val="80000"/>
              <a:buFont typeface="Courier New"/>
              <a:buChar char="o"/>
            </a:pPr>
            <a:r>
              <a:rPr lang="en-US" sz="2400">
                <a:solidFill>
                  <a:srgbClr val="191919"/>
                </a:solidFill>
                <a:latin typeface="Arial"/>
                <a:ea typeface="Arial"/>
              </a:rPr>
              <a:t>View sa izmenjenim  funkcionalnostima</a:t>
            </a:r>
            <a:endParaRPr/>
          </a:p>
          <a:p>
            <a:pPr lvl="1">
              <a:lnSpc>
                <a:spcPct val="100000"/>
              </a:lnSpc>
              <a:buSzPct val="80000"/>
              <a:buFont typeface="Courier New"/>
              <a:buChar char="o"/>
            </a:pPr>
            <a:r>
              <a:rPr lang="en-US" sz="2400">
                <a:solidFill>
                  <a:srgbClr val="191919"/>
                </a:solidFill>
                <a:latin typeface="Arial"/>
                <a:ea typeface="Arial"/>
              </a:rPr>
              <a:t>Nema svoj kontroler</a:t>
            </a:r>
            <a:endParaRPr/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2126160" y="1672560"/>
            <a:ext cx="4891320" cy="1798200"/>
          </a:xfrm>
          <a:prstGeom prst="rect">
            <a:avLst/>
          </a:prstGeom>
          <a:noFill/>
          <a:ln>
            <a:noFill/>
          </a:ln>
        </p:spPr>
        <p:txBody>
          <a:bodyPr tIns="91440" bIns="91440" anchor="ctr"/>
          <a:p>
            <a:pPr algn="ctr">
              <a:lnSpc>
                <a:spcPct val="100000"/>
              </a:lnSpc>
            </a:pPr>
            <a:r>
              <a:rPr lang="en-US" sz="3600">
                <a:solidFill>
                  <a:srgbClr val="000000"/>
                </a:solidFill>
                <a:latin typeface="Arial"/>
                <a:ea typeface="Arial"/>
              </a:rPr>
              <a:t>Primer</a:t>
            </a:r>
            <a:endParaRPr/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