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58" r:id="rId3"/>
    <p:sldId id="291" r:id="rId4"/>
    <p:sldId id="321" r:id="rId5"/>
    <p:sldId id="322" r:id="rId6"/>
    <p:sldId id="319" r:id="rId7"/>
    <p:sldId id="261" r:id="rId8"/>
    <p:sldId id="297" r:id="rId9"/>
    <p:sldId id="32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8956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419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1524000"/>
            <a:ext cx="5111750" cy="4633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524000"/>
            <a:ext cx="3008313" cy="461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leksandra@elab.rs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lab.r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aleksandra@elab.rs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 bwMode="auto">
          <a:xfrm>
            <a:off x="304800" y="290498"/>
            <a:ext cx="853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912813">
              <a:spcBef>
                <a:spcPct val="20000"/>
              </a:spcBef>
              <a:buClr>
                <a:srgbClr val="0033CC"/>
              </a:buClr>
            </a:pPr>
            <a:r>
              <a:rPr lang="en-US" sz="2000" dirty="0" err="1" smtClean="0">
                <a:solidFill>
                  <a:schemeClr val="bg1"/>
                </a:solidFill>
                <a:latin typeface="Calibri" pitchFamily="34" charset="0"/>
              </a:rPr>
              <a:t>Univerzitet</a:t>
            </a:r>
            <a:r>
              <a:rPr lang="sr-Cyrl-RS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u</a:t>
            </a:r>
            <a:r>
              <a:rPr lang="sr-Cyrl-RS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Calibri" pitchFamily="34" charset="0"/>
              </a:rPr>
              <a:t>Beogradu</a:t>
            </a:r>
            <a:endParaRPr lang="en-US" sz="2000" dirty="0">
              <a:solidFill>
                <a:schemeClr val="bg1"/>
              </a:solidFill>
              <a:latin typeface="Calibri" pitchFamily="34" charset="0"/>
            </a:endParaRPr>
          </a:p>
          <a:p>
            <a:pPr algn="ctr" defTabSz="912813">
              <a:spcBef>
                <a:spcPct val="20000"/>
              </a:spcBef>
              <a:buClr>
                <a:srgbClr val="0033CC"/>
              </a:buClr>
            </a:pPr>
            <a:r>
              <a:rPr lang="en-US" sz="2000" dirty="0" err="1" smtClean="0">
                <a:solidFill>
                  <a:schemeClr val="bg1"/>
                </a:solidFill>
                <a:latin typeface="Calibri" pitchFamily="34" charset="0"/>
              </a:rPr>
              <a:t>Fakultet</a:t>
            </a:r>
            <a:r>
              <a:rPr lang="sr-Cyrl-RS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Calibri" pitchFamily="34" charset="0"/>
              </a:rPr>
              <a:t>organizacionih</a:t>
            </a:r>
            <a:r>
              <a:rPr lang="sr-Cyrl-RS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Calibri" pitchFamily="34" charset="0"/>
              </a:rPr>
              <a:t>nauka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en-US" sz="2000" dirty="0">
              <a:solidFill>
                <a:schemeClr val="bg1"/>
              </a:solidFill>
              <a:latin typeface="Calibri" pitchFamily="34" charset="0"/>
            </a:endParaRPr>
          </a:p>
          <a:p>
            <a:pPr algn="ctr" defTabSz="912813">
              <a:spcBef>
                <a:spcPct val="20000"/>
              </a:spcBef>
              <a:buClr>
                <a:srgbClr val="0033CC"/>
              </a:buClr>
            </a:pPr>
            <a:r>
              <a:rPr lang="en-US" sz="2000" dirty="0" err="1" smtClean="0">
                <a:solidFill>
                  <a:schemeClr val="bg1"/>
                </a:solidFill>
                <a:latin typeface="Calibri" pitchFamily="34" charset="0"/>
              </a:rPr>
              <a:t>Katedra</a:t>
            </a:r>
            <a:r>
              <a:rPr lang="sr-Cyrl-RS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Calibri" pitchFamily="34" charset="0"/>
              </a:rPr>
              <a:t>za</a:t>
            </a:r>
            <a:r>
              <a:rPr lang="sr-Cyrl-RS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Calibri" pitchFamily="34" charset="0"/>
              </a:rPr>
              <a:t>elektronsko</a:t>
            </a:r>
            <a:r>
              <a:rPr lang="sr-Cyrl-RS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Calibri" pitchFamily="34" charset="0"/>
              </a:rPr>
              <a:t>poslovanje</a:t>
            </a:r>
            <a:endParaRPr lang="en-US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 descr="ELAB logo (transparentna pozadina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0" y="1715711"/>
            <a:ext cx="1530447" cy="570281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42844" y="2543170"/>
            <a:ext cx="8929750" cy="1100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6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Multimedijalne</a:t>
            </a:r>
            <a:r>
              <a:rPr lang="en-US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tehnologije</a:t>
            </a:r>
            <a:r>
              <a:rPr lang="en-US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</a:t>
            </a:r>
            <a:r>
              <a:rPr lang="en-US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Iternet</a:t>
            </a:r>
            <a:r>
              <a:rPr lang="en-US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u </a:t>
            </a:r>
            <a:r>
              <a:rPr lang="en-US" sz="36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kulturi</a:t>
            </a:r>
            <a:endParaRPr lang="en-US" sz="360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5857884" y="4881586"/>
            <a:ext cx="3133716" cy="190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sr-Cyrl-RS" b="1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14282" y="4881586"/>
            <a:ext cx="51816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sr-Cyrl-RS" sz="2400" b="1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282" y="4344423"/>
            <a:ext cx="878687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Izborni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predmet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b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</a:br>
            <a:r>
              <a:rPr lang="en-US" sz="3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Katedre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za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elektronsko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poslovanje</a:t>
            </a:r>
            <a:endParaRPr lang="sr-Latn-RS" sz="3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sr-Latn-RS" sz="3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hlinkClick r:id="rId3"/>
              </a:rPr>
              <a:t>a</a:t>
            </a:r>
            <a:r>
              <a:rPr lang="sr-Latn-R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hlinkClick r:id="rId3"/>
              </a:rPr>
              <a:t>leksandra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hlinkClick r:id="rId3"/>
              </a:rPr>
              <a:t>@</a:t>
            </a:r>
            <a:r>
              <a:rPr lang="en-US" sz="3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hlinkClick r:id="rId3"/>
              </a:rPr>
              <a:t>elab.rs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endParaRPr lang="en-US" sz="3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Izborni predmet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defRPr/>
            </a:pPr>
            <a:r>
              <a:rPr lang="sr-Latn-RS" sz="2800" dirty="0" smtClean="0"/>
              <a:t>Zimski semestar:</a:t>
            </a:r>
          </a:p>
          <a:p>
            <a:pPr lvl="0">
              <a:buNone/>
              <a:defRPr/>
            </a:pPr>
            <a:endParaRPr lang="sr-Latn-RS" sz="2800" dirty="0" smtClean="0"/>
          </a:p>
          <a:p>
            <a:pPr lvl="1">
              <a:defRPr/>
            </a:pPr>
            <a:r>
              <a:rPr lang="sr-Latn-RS" dirty="0" smtClean="0"/>
              <a:t>Multimedijalne tehnologije </a:t>
            </a:r>
            <a:r>
              <a:rPr lang="sr-Latn-RS" dirty="0" smtClean="0"/>
              <a:t>i </a:t>
            </a:r>
            <a:r>
              <a:rPr lang="sr-Latn-RS" dirty="0" smtClean="0"/>
              <a:t>Internet </a:t>
            </a:r>
            <a:r>
              <a:rPr lang="sr-Latn-RS" dirty="0" smtClean="0"/>
              <a:t>u kulturi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sz="4000" dirty="0" smtClean="0"/>
              <a:t>Cilj kursa</a:t>
            </a:r>
            <a:endParaRPr lang="en-US" sz="3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Autofit/>
          </a:bodyPr>
          <a:lstStyle/>
          <a:p>
            <a:endParaRPr lang="sr-Latn-RS" sz="2400" dirty="0" smtClean="0"/>
          </a:p>
          <a:p>
            <a:endParaRPr lang="sr-Latn-RS" sz="2400" dirty="0" smtClean="0"/>
          </a:p>
          <a:p>
            <a:endParaRPr lang="sr-Latn-RS" sz="2400" dirty="0" smtClean="0"/>
          </a:p>
          <a:p>
            <a:r>
              <a:rPr lang="en-US" sz="2400" dirty="0" err="1" smtClean="0"/>
              <a:t>Cilj</a:t>
            </a:r>
            <a:r>
              <a:rPr lang="sr-Cyrl-CS" sz="2400" dirty="0" smtClean="0"/>
              <a:t> </a:t>
            </a:r>
            <a:r>
              <a:rPr lang="sr-Latn-RS" sz="2400" dirty="0" smtClean="0"/>
              <a:t>kursa</a:t>
            </a:r>
            <a:r>
              <a:rPr lang="sr-Cyrl-CS" sz="2400" dirty="0" smtClean="0"/>
              <a:t> </a:t>
            </a:r>
            <a:r>
              <a:rPr lang="en-US" sz="2400" dirty="0" smtClean="0"/>
              <a:t>je</a:t>
            </a:r>
            <a:r>
              <a:rPr lang="sr-Cyrl-CS" sz="2400" dirty="0" smtClean="0"/>
              <a:t> </a:t>
            </a:r>
            <a:r>
              <a:rPr lang="en-US" sz="2400" dirty="0" err="1" smtClean="0"/>
              <a:t>da</a:t>
            </a:r>
            <a:r>
              <a:rPr lang="sr-Cyrl-CS" sz="2400" dirty="0" smtClean="0"/>
              <a:t> </a:t>
            </a:r>
            <a:r>
              <a:rPr lang="en-US" sz="2400" dirty="0" smtClean="0"/>
              <a:t>se</a:t>
            </a:r>
            <a:r>
              <a:rPr lang="sr-Cyrl-CS" sz="2400" dirty="0" smtClean="0"/>
              <a:t> </a:t>
            </a:r>
            <a:r>
              <a:rPr lang="en-US" sz="2400" dirty="0" err="1" smtClean="0"/>
              <a:t>studenti</a:t>
            </a:r>
            <a:r>
              <a:rPr lang="sr-Cyrl-CS" sz="2400" dirty="0" smtClean="0"/>
              <a:t> </a:t>
            </a:r>
            <a:r>
              <a:rPr lang="en-US" sz="2400" dirty="0" err="1" smtClean="0"/>
              <a:t>upoznaju</a:t>
            </a:r>
            <a:r>
              <a:rPr lang="sr-Cyrl-CS" sz="2400" dirty="0" smtClean="0"/>
              <a:t> </a:t>
            </a:r>
            <a:r>
              <a:rPr lang="en-US" sz="2400" dirty="0" err="1" smtClean="0"/>
              <a:t>sa</a:t>
            </a:r>
            <a:r>
              <a:rPr lang="sr-Cyrl-CS" sz="2400" dirty="0" smtClean="0"/>
              <a:t> </a:t>
            </a:r>
            <a:r>
              <a:rPr lang="en-US" sz="2400" dirty="0" err="1" smtClean="0"/>
              <a:t>konceptima</a:t>
            </a:r>
            <a:r>
              <a:rPr lang="sr-Cyrl-CS" sz="2400" dirty="0" smtClean="0"/>
              <a:t> </a:t>
            </a:r>
            <a:r>
              <a:rPr lang="en-US" sz="2400" dirty="0" err="1" smtClean="0"/>
              <a:t>multimedijalnih</a:t>
            </a:r>
            <a:r>
              <a:rPr lang="sr-Cyrl-CS" sz="2400" dirty="0" smtClean="0"/>
              <a:t> </a:t>
            </a:r>
            <a:r>
              <a:rPr lang="en-US" sz="2400" dirty="0" err="1" smtClean="0"/>
              <a:t>tehnologija</a:t>
            </a:r>
            <a:r>
              <a:rPr lang="sr-Latn-RS" sz="2400" dirty="0" smtClean="0"/>
              <a:t>, </a:t>
            </a:r>
            <a:r>
              <a:rPr lang="en-US" sz="2400" dirty="0" err="1" smtClean="0"/>
              <a:t>elektronskog</a:t>
            </a:r>
            <a:r>
              <a:rPr lang="sr-Cyrl-CS" sz="2400" dirty="0" smtClean="0"/>
              <a:t> </a:t>
            </a:r>
            <a:r>
              <a:rPr lang="en-US" sz="2400" dirty="0" err="1" smtClean="0"/>
              <a:t>poslovanja</a:t>
            </a:r>
            <a:r>
              <a:rPr lang="sr-Cyrl-CS" sz="2400" dirty="0" smtClean="0"/>
              <a:t> </a:t>
            </a:r>
            <a:r>
              <a:rPr lang="en-US" sz="2400" dirty="0" err="1" smtClean="0"/>
              <a:t>i</a:t>
            </a:r>
            <a:r>
              <a:rPr lang="sr-Cyrl-CS" sz="2400" dirty="0" smtClean="0"/>
              <a:t> </a:t>
            </a:r>
            <a:r>
              <a:rPr lang="en-US" sz="2400" dirty="0" err="1" smtClean="0"/>
              <a:t>mogućnostima</a:t>
            </a:r>
            <a:r>
              <a:rPr lang="sr-Cyrl-CS" sz="2400" dirty="0" smtClean="0"/>
              <a:t> </a:t>
            </a:r>
            <a:r>
              <a:rPr lang="en-US" sz="2400" dirty="0" err="1" smtClean="0"/>
              <a:t>njihove</a:t>
            </a:r>
            <a:r>
              <a:rPr lang="sr-Cyrl-RS" sz="2400" dirty="0" smtClean="0"/>
              <a:t> </a:t>
            </a:r>
            <a:r>
              <a:rPr lang="en-US" sz="2400" dirty="0" err="1" smtClean="0"/>
              <a:t>primene</a:t>
            </a:r>
            <a:r>
              <a:rPr lang="sr-Cyrl-CS" sz="2400" dirty="0" smtClean="0"/>
              <a:t> </a:t>
            </a:r>
            <a:r>
              <a:rPr lang="en-US" sz="2400" dirty="0" smtClean="0"/>
              <a:t>u</a:t>
            </a:r>
            <a:r>
              <a:rPr lang="sr-Cyrl-CS" sz="2400" dirty="0" smtClean="0"/>
              <a:t> </a:t>
            </a:r>
            <a:r>
              <a:rPr lang="en-US" sz="2400" dirty="0" err="1" smtClean="0"/>
              <a:t>kulturi</a:t>
            </a:r>
            <a:r>
              <a:rPr lang="sr-Cyrl-CS" sz="2400" dirty="0" smtClean="0"/>
              <a:t>.</a:t>
            </a:r>
            <a:endParaRPr lang="sr-Latn-R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sz="4000" dirty="0" smtClean="0"/>
              <a:t>Sadržaj kursa - Predav</a:t>
            </a:r>
            <a:r>
              <a:rPr lang="en-US" sz="4000" dirty="0" smtClean="0"/>
              <a:t>a</a:t>
            </a:r>
            <a:r>
              <a:rPr lang="sr-Latn-RS" sz="4000" dirty="0" smtClean="0"/>
              <a:t>nja</a:t>
            </a:r>
            <a:endParaRPr lang="en-US" sz="3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err="1" smtClean="0"/>
              <a:t>Suština</a:t>
            </a:r>
            <a:r>
              <a:rPr lang="sr-Cyrl-CS" sz="2400" dirty="0" smtClean="0"/>
              <a:t> </a:t>
            </a:r>
            <a:r>
              <a:rPr lang="en-US" sz="2400" dirty="0" err="1" smtClean="0"/>
              <a:t>informacija</a:t>
            </a:r>
            <a:r>
              <a:rPr lang="sr-Cyrl-CS" sz="2400" dirty="0" smtClean="0"/>
              <a:t> </a:t>
            </a:r>
            <a:r>
              <a:rPr lang="en-US" sz="2400" dirty="0" err="1" smtClean="0"/>
              <a:t>i</a:t>
            </a:r>
            <a:r>
              <a:rPr lang="sr-Cyrl-CS" sz="2400" dirty="0" smtClean="0"/>
              <a:t> </a:t>
            </a:r>
            <a:r>
              <a:rPr lang="en-US" sz="2400" dirty="0" err="1" smtClean="0"/>
              <a:t>komunikacija</a:t>
            </a:r>
            <a:r>
              <a:rPr lang="sr-Cyrl-CS" sz="2400" dirty="0" smtClean="0"/>
              <a:t>. </a:t>
            </a:r>
            <a:endParaRPr lang="sr-Latn-RS" sz="2400" dirty="0" smtClean="0"/>
          </a:p>
          <a:p>
            <a:r>
              <a:rPr lang="en-US" sz="2400" dirty="0" err="1" smtClean="0"/>
              <a:t>Kultura</a:t>
            </a:r>
            <a:r>
              <a:rPr lang="sr-Cyrl-CS" sz="2400" dirty="0" smtClean="0"/>
              <a:t> </a:t>
            </a:r>
            <a:r>
              <a:rPr lang="en-US" sz="2400" dirty="0" err="1" smtClean="0"/>
              <a:t>i</a:t>
            </a:r>
            <a:r>
              <a:rPr lang="sr-Cyrl-CS" sz="2400" dirty="0" smtClean="0"/>
              <a:t> </a:t>
            </a:r>
            <a:r>
              <a:rPr lang="en-US" sz="2400" dirty="0" err="1" smtClean="0"/>
              <a:t>umetnost</a:t>
            </a:r>
            <a:r>
              <a:rPr lang="sr-Cyrl-CS" sz="2400" dirty="0" smtClean="0"/>
              <a:t> </a:t>
            </a:r>
            <a:r>
              <a:rPr lang="en-US" sz="2400" dirty="0" err="1" smtClean="0"/>
              <a:t>kao</a:t>
            </a:r>
            <a:r>
              <a:rPr lang="sr-Cyrl-CS" sz="2400" dirty="0" smtClean="0"/>
              <a:t> </a:t>
            </a:r>
            <a:r>
              <a:rPr lang="en-US" sz="2400" dirty="0" err="1" smtClean="0"/>
              <a:t>oblici</a:t>
            </a:r>
            <a:r>
              <a:rPr lang="sr-Cyrl-CS" sz="2400" dirty="0" smtClean="0"/>
              <a:t> </a:t>
            </a:r>
            <a:r>
              <a:rPr lang="en-US" sz="2400" dirty="0" err="1" smtClean="0"/>
              <a:t>komunikacije</a:t>
            </a:r>
            <a:r>
              <a:rPr lang="sr-Cyrl-CS" sz="2400" dirty="0" smtClean="0"/>
              <a:t>.</a:t>
            </a:r>
            <a:endParaRPr lang="sr-Latn-RS" sz="2400" dirty="0" smtClean="0"/>
          </a:p>
          <a:p>
            <a:r>
              <a:rPr lang="en-US" sz="2400" dirty="0" err="1" smtClean="0"/>
              <a:t>Multimedijalne</a:t>
            </a:r>
            <a:r>
              <a:rPr lang="sr-Cyrl-CS" sz="2400" dirty="0" smtClean="0"/>
              <a:t> </a:t>
            </a:r>
            <a:r>
              <a:rPr lang="en-US" sz="2400" dirty="0" err="1" smtClean="0"/>
              <a:t>tehnologije</a:t>
            </a:r>
            <a:r>
              <a:rPr lang="sr-Cyrl-CS" sz="2400" dirty="0" smtClean="0"/>
              <a:t>. </a:t>
            </a:r>
            <a:endParaRPr lang="sr-Latn-RS" sz="2400" dirty="0" smtClean="0"/>
          </a:p>
          <a:p>
            <a:r>
              <a:rPr lang="en-US" sz="2400" dirty="0" smtClean="0"/>
              <a:t>Internet</a:t>
            </a:r>
            <a:r>
              <a:rPr lang="sr-Cyrl-CS" sz="2400" dirty="0" smtClean="0"/>
              <a:t> </a:t>
            </a:r>
            <a:r>
              <a:rPr lang="en-US" sz="2400" dirty="0" err="1" smtClean="0"/>
              <a:t>poslovanje</a:t>
            </a:r>
            <a:r>
              <a:rPr lang="sr-Cyrl-CS" sz="2400" dirty="0" smtClean="0"/>
              <a:t> </a:t>
            </a:r>
            <a:r>
              <a:rPr lang="en-US" sz="2400" dirty="0" err="1" smtClean="0"/>
              <a:t>i</a:t>
            </a:r>
            <a:r>
              <a:rPr lang="sr-Cyrl-CS" sz="2400" dirty="0" smtClean="0"/>
              <a:t> </a:t>
            </a:r>
            <a:r>
              <a:rPr lang="en-US" sz="2400" dirty="0" err="1" smtClean="0"/>
              <a:t>veb</a:t>
            </a:r>
            <a:r>
              <a:rPr lang="sr-Cyrl-CS" sz="2400" dirty="0" smtClean="0"/>
              <a:t> </a:t>
            </a:r>
            <a:r>
              <a:rPr lang="en-US" sz="2400" dirty="0" err="1" smtClean="0"/>
              <a:t>dizajn</a:t>
            </a:r>
            <a:r>
              <a:rPr lang="sr-Cyrl-CS" sz="2400" dirty="0" smtClean="0"/>
              <a:t>. </a:t>
            </a:r>
            <a:endParaRPr lang="sr-Latn-RS" sz="2400" dirty="0" smtClean="0"/>
          </a:p>
          <a:p>
            <a:r>
              <a:rPr lang="sr-Latn-RS" sz="2400" dirty="0" smtClean="0"/>
              <a:t>Internet marketing i društveni mediji u kulturi i umetnosti.</a:t>
            </a:r>
          </a:p>
          <a:p>
            <a:r>
              <a:rPr lang="en-US" sz="2400" dirty="0" err="1" smtClean="0"/>
              <a:t>Primena</a:t>
            </a:r>
            <a:r>
              <a:rPr lang="sr-Cyrl-CS" sz="2400" dirty="0" smtClean="0"/>
              <a:t> </a:t>
            </a:r>
            <a:r>
              <a:rPr lang="en-US" sz="2400" dirty="0" err="1" smtClean="0"/>
              <a:t>multimedijalnih</a:t>
            </a:r>
            <a:r>
              <a:rPr lang="sr-Cyrl-CS" sz="2400" dirty="0" smtClean="0"/>
              <a:t> </a:t>
            </a:r>
            <a:r>
              <a:rPr lang="en-US" sz="2400" dirty="0" err="1" smtClean="0"/>
              <a:t>tehnologija</a:t>
            </a:r>
            <a:r>
              <a:rPr lang="sr-Cyrl-CS" sz="2400" dirty="0" smtClean="0"/>
              <a:t> </a:t>
            </a:r>
            <a:r>
              <a:rPr lang="en-US" sz="2400" dirty="0" err="1" smtClean="0"/>
              <a:t>i</a:t>
            </a:r>
            <a:r>
              <a:rPr lang="sr-Cyrl-CS" sz="2400" dirty="0" smtClean="0"/>
              <a:t> </a:t>
            </a:r>
            <a:r>
              <a:rPr lang="en-US" sz="2400" dirty="0" smtClean="0"/>
              <a:t>Internet</a:t>
            </a:r>
            <a:r>
              <a:rPr lang="sr-Cyrl-CS" sz="2400" dirty="0" smtClean="0"/>
              <a:t> </a:t>
            </a:r>
            <a:r>
              <a:rPr lang="en-US" sz="2400" dirty="0" err="1" smtClean="0"/>
              <a:t>poslovanja</a:t>
            </a:r>
            <a:r>
              <a:rPr lang="sr-Cyrl-CS" sz="2400" dirty="0" smtClean="0"/>
              <a:t> </a:t>
            </a:r>
            <a:r>
              <a:rPr lang="en-US" sz="2400" dirty="0" smtClean="0"/>
              <a:t>u</a:t>
            </a:r>
            <a:r>
              <a:rPr lang="sr-Cyrl-CS" sz="2400" dirty="0" smtClean="0"/>
              <a:t> </a:t>
            </a:r>
            <a:r>
              <a:rPr lang="en-US" sz="2400" dirty="0" err="1" smtClean="0"/>
              <a:t>kulturi</a:t>
            </a:r>
            <a:r>
              <a:rPr lang="sr-Cyrl-CS" sz="2400" dirty="0" smtClean="0"/>
              <a:t>, </a:t>
            </a:r>
            <a:r>
              <a:rPr lang="en-US" sz="2400" dirty="0" err="1" smtClean="0"/>
              <a:t>umetnosti</a:t>
            </a:r>
            <a:r>
              <a:rPr lang="sr-Cyrl-CS" sz="2400" dirty="0" smtClean="0"/>
              <a:t>, </a:t>
            </a:r>
            <a:r>
              <a:rPr lang="en-US" sz="2400" dirty="0" err="1" smtClean="0"/>
              <a:t>medijima</a:t>
            </a:r>
            <a:r>
              <a:rPr lang="sr-Cyrl-CS" sz="2400" dirty="0" smtClean="0"/>
              <a:t>, </a:t>
            </a:r>
            <a:r>
              <a:rPr lang="en-US" sz="2400" dirty="0" err="1" smtClean="0"/>
              <a:t>religiji</a:t>
            </a:r>
            <a:r>
              <a:rPr lang="sr-Cyrl-CS" sz="2400" dirty="0" smtClean="0"/>
              <a:t>. </a:t>
            </a:r>
            <a:endParaRPr lang="sr-Latn-RS" sz="2400" dirty="0" smtClean="0"/>
          </a:p>
          <a:p>
            <a:r>
              <a:rPr lang="en-US" sz="2400" dirty="0" err="1" smtClean="0"/>
              <a:t>Virtuelna</a:t>
            </a:r>
            <a:r>
              <a:rPr lang="sr-Cyrl-CS" sz="2400" dirty="0" smtClean="0"/>
              <a:t> </a:t>
            </a:r>
            <a:r>
              <a:rPr lang="en-US" sz="2400" dirty="0" err="1" smtClean="0"/>
              <a:t>realnost</a:t>
            </a:r>
            <a:r>
              <a:rPr lang="sr-Cyrl-CS" sz="2400" dirty="0" smtClean="0"/>
              <a:t>. </a:t>
            </a:r>
            <a:endParaRPr lang="sr-Latn-RS" sz="2400" dirty="0" smtClean="0"/>
          </a:p>
          <a:p>
            <a:r>
              <a:rPr lang="en-US" sz="2400" dirty="0" err="1" smtClean="0"/>
              <a:t>Virtuelne</a:t>
            </a:r>
            <a:r>
              <a:rPr lang="sr-Cyrl-CS" sz="2400" dirty="0" smtClean="0"/>
              <a:t> </a:t>
            </a:r>
            <a:r>
              <a:rPr lang="en-US" sz="2400" dirty="0" err="1" smtClean="0"/>
              <a:t>galerije</a:t>
            </a:r>
            <a:r>
              <a:rPr lang="sr-Cyrl-CS" sz="2400" dirty="0" smtClean="0"/>
              <a:t> </a:t>
            </a:r>
            <a:r>
              <a:rPr lang="en-US" sz="2400" dirty="0" err="1" smtClean="0"/>
              <a:t>i</a:t>
            </a:r>
            <a:r>
              <a:rPr lang="sr-Cyrl-CS" sz="2400" dirty="0" smtClean="0"/>
              <a:t> </a:t>
            </a:r>
            <a:r>
              <a:rPr lang="en-US" sz="2400" dirty="0" err="1" smtClean="0"/>
              <a:t>muzeji</a:t>
            </a:r>
            <a:r>
              <a:rPr lang="sr-Cyrl-CS" sz="2400" dirty="0" smtClean="0"/>
              <a:t>. </a:t>
            </a:r>
            <a:endParaRPr lang="sr-Latn-RS" sz="2400" dirty="0" smtClean="0"/>
          </a:p>
          <a:p>
            <a:r>
              <a:rPr lang="sr-Latn-RS" sz="2400" dirty="0" smtClean="0"/>
              <a:t>M</a:t>
            </a:r>
            <a:r>
              <a:rPr lang="en-US" sz="2400" dirty="0" err="1" smtClean="0"/>
              <a:t>obilno</a:t>
            </a:r>
            <a:r>
              <a:rPr lang="sr-Cyrl-CS" sz="2400" dirty="0" smtClean="0"/>
              <a:t> </a:t>
            </a:r>
            <a:r>
              <a:rPr lang="en-US" sz="2400" dirty="0" err="1" smtClean="0"/>
              <a:t>poslovanj</a:t>
            </a:r>
            <a:r>
              <a:rPr lang="sr-Latn-RS" sz="2400" dirty="0" smtClean="0"/>
              <a:t>e</a:t>
            </a:r>
            <a:r>
              <a:rPr lang="sr-Cyrl-CS" sz="2400" dirty="0" smtClean="0"/>
              <a:t> </a:t>
            </a:r>
            <a:r>
              <a:rPr lang="en-US" sz="2400" dirty="0" smtClean="0"/>
              <a:t>u</a:t>
            </a:r>
            <a:r>
              <a:rPr lang="sr-Cyrl-CS" sz="2400" dirty="0" smtClean="0"/>
              <a:t> </a:t>
            </a:r>
            <a:r>
              <a:rPr lang="en-US" sz="2400" dirty="0" err="1" smtClean="0"/>
              <a:t>kulturi</a:t>
            </a:r>
            <a:r>
              <a:rPr lang="sr-Latn-RS" sz="2400" dirty="0" smtClean="0"/>
              <a:t> i umetnosti.</a:t>
            </a:r>
          </a:p>
          <a:p>
            <a:r>
              <a:rPr lang="en-US" sz="2400" dirty="0" smtClean="0"/>
              <a:t>Internet</a:t>
            </a:r>
            <a:r>
              <a:rPr lang="sr-Cyrl-CS" sz="2400" dirty="0" smtClean="0"/>
              <a:t> </a:t>
            </a:r>
            <a:r>
              <a:rPr lang="en-US" sz="2400" dirty="0" err="1" smtClean="0"/>
              <a:t>inteligentnih</a:t>
            </a:r>
            <a:r>
              <a:rPr lang="sr-Cyrl-CS" sz="2400" dirty="0" smtClean="0"/>
              <a:t> </a:t>
            </a:r>
            <a:r>
              <a:rPr lang="en-US" sz="2400" dirty="0" err="1" smtClean="0"/>
              <a:t>ure</a:t>
            </a:r>
            <a:r>
              <a:rPr lang="sr-Latn-RS" sz="2400" dirty="0" smtClean="0"/>
              <a:t>đ</a:t>
            </a:r>
            <a:r>
              <a:rPr lang="en-US" sz="2400" dirty="0" err="1" smtClean="0"/>
              <a:t>aja</a:t>
            </a:r>
            <a:r>
              <a:rPr lang="sr-Cyrl-CS" sz="2400" dirty="0" smtClean="0"/>
              <a:t> </a:t>
            </a:r>
            <a:r>
              <a:rPr lang="en-US" sz="2400" dirty="0" smtClean="0"/>
              <a:t>u</a:t>
            </a:r>
            <a:r>
              <a:rPr lang="sr-Cyrl-CS" sz="2400" dirty="0" smtClean="0"/>
              <a:t> </a:t>
            </a:r>
            <a:r>
              <a:rPr lang="en-US" sz="2400" dirty="0" err="1" smtClean="0"/>
              <a:t>kulturi</a:t>
            </a:r>
            <a:r>
              <a:rPr lang="sr-Cyrl-CS" sz="2400" dirty="0" smtClean="0"/>
              <a:t>.</a:t>
            </a:r>
            <a:endParaRPr lang="sr-Latn-RS" sz="2400" dirty="0" smtClean="0"/>
          </a:p>
          <a:p>
            <a:r>
              <a:rPr lang="sr-Latn-RS" sz="2400" dirty="0" smtClean="0"/>
              <a:t>Crowdsourcing</a:t>
            </a:r>
            <a:r>
              <a:rPr lang="sr-Latn-RS" sz="2400" dirty="0" smtClean="0"/>
              <a:t> </a:t>
            </a:r>
            <a:r>
              <a:rPr lang="sr-Latn-RS" sz="2400" dirty="0" smtClean="0"/>
              <a:t>i </a:t>
            </a:r>
            <a:r>
              <a:rPr lang="en-US" sz="2400" dirty="0" err="1" smtClean="0"/>
              <a:t>crowdfunding</a:t>
            </a:r>
            <a:r>
              <a:rPr lang="sr-Latn-RS" sz="2400" dirty="0" smtClean="0"/>
              <a:t> u kulturi i umetnosti.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Sadržaj kursa - Vežbe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sz="2400" dirty="0" smtClean="0"/>
              <a:t>U kontestu kulture i umetnosti, vežbe podrazumevaju izradu:</a:t>
            </a:r>
          </a:p>
          <a:p>
            <a:endParaRPr lang="sr-Latn-RS" sz="2400" dirty="0" smtClean="0"/>
          </a:p>
          <a:p>
            <a:pPr lvl="1"/>
            <a:r>
              <a:rPr lang="en-US" sz="2400" dirty="0" smtClean="0"/>
              <a:t>Internet</a:t>
            </a:r>
            <a:r>
              <a:rPr lang="ru-RU" sz="2400" dirty="0" smtClean="0"/>
              <a:t> </a:t>
            </a:r>
            <a:r>
              <a:rPr lang="en-US" sz="2400" dirty="0" err="1" smtClean="0"/>
              <a:t>biznis</a:t>
            </a:r>
            <a:r>
              <a:rPr lang="ru-RU" sz="2400" dirty="0" smtClean="0"/>
              <a:t> </a:t>
            </a:r>
            <a:r>
              <a:rPr lang="en-US" sz="2400" dirty="0" err="1" smtClean="0"/>
              <a:t>plana</a:t>
            </a:r>
            <a:endParaRPr lang="sr-Latn-RS" sz="2400" dirty="0" smtClean="0"/>
          </a:p>
          <a:p>
            <a:pPr lvl="1"/>
            <a:endParaRPr lang="sr-Latn-RS" sz="2400" dirty="0" smtClean="0"/>
          </a:p>
          <a:p>
            <a:pPr lvl="1"/>
            <a:r>
              <a:rPr lang="en-US" sz="2400" dirty="0" smtClean="0"/>
              <a:t>Internet</a:t>
            </a:r>
            <a:r>
              <a:rPr lang="ru-RU" sz="2400" dirty="0" smtClean="0"/>
              <a:t> </a:t>
            </a:r>
            <a:r>
              <a:rPr lang="en-US" sz="2400" dirty="0" smtClean="0"/>
              <a:t>marketing</a:t>
            </a:r>
            <a:r>
              <a:rPr lang="ru-RU" sz="2400" dirty="0" smtClean="0"/>
              <a:t> </a:t>
            </a:r>
            <a:r>
              <a:rPr lang="en-US" sz="2400" dirty="0" err="1" smtClean="0"/>
              <a:t>plana</a:t>
            </a:r>
            <a:endParaRPr lang="sr-Latn-RS" sz="2400" dirty="0" smtClean="0"/>
          </a:p>
          <a:p>
            <a:pPr lvl="1"/>
            <a:endParaRPr lang="sr-Latn-RS" sz="2400" dirty="0" smtClean="0"/>
          </a:p>
          <a:p>
            <a:pPr lvl="1"/>
            <a:r>
              <a:rPr lang="sr-Latn-RS" sz="2400" dirty="0" smtClean="0"/>
              <a:t>Plana društvenih medija</a:t>
            </a:r>
          </a:p>
          <a:p>
            <a:pPr lvl="1"/>
            <a:endParaRPr lang="sr-Latn-RS" sz="2400" dirty="0" smtClean="0"/>
          </a:p>
          <a:p>
            <a:pPr lvl="1"/>
            <a:r>
              <a:rPr lang="sr-Latn-RS" sz="2400" dirty="0" smtClean="0"/>
              <a:t>V</a:t>
            </a:r>
            <a:r>
              <a:rPr lang="en-US" sz="2400" dirty="0" err="1" smtClean="0"/>
              <a:t>eb</a:t>
            </a:r>
            <a:r>
              <a:rPr lang="ru-RU" sz="2400" dirty="0" smtClean="0"/>
              <a:t> </a:t>
            </a:r>
            <a:r>
              <a:rPr lang="en-US" sz="2400" dirty="0" err="1" smtClean="0"/>
              <a:t>sajtova</a:t>
            </a:r>
            <a:r>
              <a:rPr lang="sr-Latn-RS" sz="2400" dirty="0" smtClean="0"/>
              <a:t> - WordPress</a:t>
            </a:r>
          </a:p>
          <a:p>
            <a:pPr lvl="1"/>
            <a:endParaRPr lang="sr-Latn-RS" sz="2400" dirty="0" smtClean="0"/>
          </a:p>
          <a:p>
            <a:pPr lvl="1"/>
            <a:r>
              <a:rPr lang="en-US" sz="2400" dirty="0" smtClean="0"/>
              <a:t>P</a:t>
            </a:r>
            <a:r>
              <a:rPr lang="sr-Latn-RS" sz="2400" dirty="0" smtClean="0"/>
              <a:t>lana upravljanja</a:t>
            </a:r>
            <a:r>
              <a:rPr lang="sr-Cyrl-RS" sz="2400" dirty="0" smtClean="0"/>
              <a:t> </a:t>
            </a:r>
            <a:r>
              <a:rPr lang="en-US" sz="2400" dirty="0" err="1" smtClean="0"/>
              <a:t>organizacij</a:t>
            </a:r>
            <a:r>
              <a:rPr lang="sr-Latn-RS" sz="2400" dirty="0" smtClean="0"/>
              <a:t>om</a:t>
            </a:r>
            <a:r>
              <a:rPr lang="sr-Cyrl-RS" sz="2400" dirty="0" smtClean="0"/>
              <a:t> </a:t>
            </a:r>
            <a:r>
              <a:rPr lang="en-US" sz="2400" dirty="0" err="1" smtClean="0"/>
              <a:t>kulturnih</a:t>
            </a:r>
            <a:r>
              <a:rPr lang="sr-Cyrl-RS" sz="2400" dirty="0" smtClean="0"/>
              <a:t> </a:t>
            </a:r>
            <a:r>
              <a:rPr lang="en-US" sz="2400" dirty="0" err="1" smtClean="0"/>
              <a:t>doga</a:t>
            </a:r>
            <a:r>
              <a:rPr lang="sr-Latn-RS" sz="2400" dirty="0" smtClean="0"/>
              <a:t>đ</a:t>
            </a:r>
            <a:r>
              <a:rPr lang="en-US" sz="2400" dirty="0" err="1" smtClean="0"/>
              <a:t>aja</a:t>
            </a:r>
            <a:endParaRPr lang="sr-Latn-RS" sz="2400" dirty="0" smtClean="0"/>
          </a:p>
          <a:p>
            <a:pPr lvl="1"/>
            <a:endParaRPr lang="sr-Latn-RS" sz="2400" dirty="0" smtClean="0"/>
          </a:p>
          <a:p>
            <a:pPr lvl="1"/>
            <a:r>
              <a:rPr lang="sr-Latn-RS" sz="2400" dirty="0" smtClean="0"/>
              <a:t>M</a:t>
            </a:r>
            <a:r>
              <a:rPr lang="en-US" sz="2400" dirty="0" err="1" smtClean="0"/>
              <a:t>obilnih</a:t>
            </a:r>
            <a:r>
              <a:rPr lang="sr-Cyrl-RS" sz="2400" dirty="0" smtClean="0"/>
              <a:t> </a:t>
            </a:r>
            <a:r>
              <a:rPr lang="sr-Latn-RS" sz="2400" dirty="0" smtClean="0"/>
              <a:t>servisa kao podrške kulturnim događajima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Polaganje ispita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Domaći zadaci - </a:t>
            </a:r>
            <a:r>
              <a:rPr lang="en-US" dirty="0" err="1" smtClean="0"/>
              <a:t>projekti</a:t>
            </a:r>
            <a:r>
              <a:rPr lang="ru-RU" dirty="0" smtClean="0"/>
              <a:t>, </a:t>
            </a:r>
            <a:r>
              <a:rPr lang="en-US" dirty="0" err="1" smtClean="0"/>
              <a:t>eseji</a:t>
            </a:r>
            <a:r>
              <a:rPr lang="ru-RU" dirty="0" smtClean="0"/>
              <a:t>, </a:t>
            </a:r>
            <a:r>
              <a:rPr lang="en-US" dirty="0" err="1" smtClean="0"/>
              <a:t>radionice</a:t>
            </a:r>
            <a:r>
              <a:rPr lang="ru-RU" dirty="0" smtClean="0"/>
              <a:t>...</a:t>
            </a:r>
            <a:endParaRPr lang="sr-Latn-RS" dirty="0" smtClean="0"/>
          </a:p>
          <a:p>
            <a:endParaRPr lang="sr-Latn-RS" dirty="0" smtClean="0"/>
          </a:p>
          <a:p>
            <a:r>
              <a:rPr lang="en-US" dirty="0" err="1" smtClean="0"/>
              <a:t>Pismeni</a:t>
            </a:r>
            <a:r>
              <a:rPr lang="ru-RU" dirty="0" smtClean="0"/>
              <a:t> </a:t>
            </a:r>
            <a:r>
              <a:rPr lang="en-US" dirty="0" err="1" smtClean="0"/>
              <a:t>ispit</a:t>
            </a:r>
            <a:r>
              <a:rPr lang="ru-RU" dirty="0" smtClean="0"/>
              <a:t> </a:t>
            </a:r>
            <a:r>
              <a:rPr lang="sr-Latn-RS" dirty="0" smtClean="0"/>
              <a:t>-</a:t>
            </a:r>
            <a:r>
              <a:rPr lang="ru-RU" dirty="0" smtClean="0"/>
              <a:t> </a:t>
            </a:r>
            <a:r>
              <a:rPr lang="en-US" dirty="0" smtClean="0"/>
              <a:t>test</a:t>
            </a:r>
            <a:r>
              <a:rPr lang="ru-RU" dirty="0" smtClean="0"/>
              <a:t> </a:t>
            </a:r>
            <a:r>
              <a:rPr lang="en-US" dirty="0" err="1" smtClean="0"/>
              <a:t>sa</a:t>
            </a:r>
            <a:r>
              <a:rPr lang="ru-RU" dirty="0" smtClean="0"/>
              <a:t> </a:t>
            </a:r>
            <a:r>
              <a:rPr lang="en-US" dirty="0" err="1" smtClean="0"/>
              <a:t>predavanja</a:t>
            </a:r>
            <a:endParaRPr lang="ru-RU" dirty="0" smtClean="0"/>
          </a:p>
          <a:p>
            <a:endParaRPr lang="ru-RU" dirty="0" smtClean="0"/>
          </a:p>
          <a:p>
            <a:r>
              <a:rPr lang="en-US" dirty="0" err="1" smtClean="0"/>
              <a:t>Usmeni</a:t>
            </a:r>
            <a:r>
              <a:rPr lang="ru-RU" dirty="0" smtClean="0"/>
              <a:t> </a:t>
            </a:r>
            <a:r>
              <a:rPr lang="en-US" dirty="0" err="1" smtClean="0"/>
              <a:t>ispit</a:t>
            </a:r>
            <a:r>
              <a:rPr lang="ru-RU" dirty="0" smtClean="0"/>
              <a:t> </a:t>
            </a:r>
            <a:r>
              <a:rPr lang="sr-Latn-RS" dirty="0" smtClean="0"/>
              <a:t>-</a:t>
            </a:r>
            <a:r>
              <a:rPr lang="ru-RU" dirty="0" smtClean="0"/>
              <a:t> </a:t>
            </a:r>
            <a:r>
              <a:rPr lang="en-US" dirty="0" err="1" smtClean="0"/>
              <a:t>seminarski</a:t>
            </a:r>
            <a:r>
              <a:rPr lang="ru-RU" dirty="0" smtClean="0"/>
              <a:t> </a:t>
            </a:r>
            <a:r>
              <a:rPr lang="en-US" dirty="0" err="1" smtClean="0"/>
              <a:t>rad</a:t>
            </a:r>
            <a:endParaRPr lang="sr-Latn-CS" dirty="0" smtClean="0"/>
          </a:p>
          <a:p>
            <a:endParaRPr lang="sr-Latn-CS" dirty="0" smtClean="0"/>
          </a:p>
          <a:p>
            <a:r>
              <a:rPr lang="sr-Latn-CS" dirty="0" smtClean="0"/>
              <a:t>Blended learning, Moodle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pPr lvl="0"/>
            <a:endParaRPr lang="sr-Latn-RS" sz="2400" dirty="0" smtClean="0"/>
          </a:p>
          <a:p>
            <a:pPr lvl="0"/>
            <a:endParaRPr lang="sr-Latn-RS" sz="2400" dirty="0" smtClean="0"/>
          </a:p>
          <a:p>
            <a:pPr lvl="0"/>
            <a:r>
              <a:rPr lang="sr-Cyrl-CS" sz="2400" dirty="0" smtClean="0"/>
              <a:t>Материјали </a:t>
            </a:r>
            <a:r>
              <a:rPr lang="sr-Cyrl-CS" sz="2400" dirty="0" smtClean="0"/>
              <a:t>у е-форми, са сајта </a:t>
            </a:r>
            <a:r>
              <a:rPr lang="sr-Cyrl-CS" sz="2400" u="sng" dirty="0" smtClean="0">
                <a:hlinkClick r:id="rId2"/>
              </a:rPr>
              <a:t>www.</a:t>
            </a:r>
            <a:r>
              <a:rPr lang="sr-Latn-RS" sz="2400" u="sng" dirty="0" smtClean="0">
                <a:hlinkClick r:id="rId2"/>
              </a:rPr>
              <a:t>elab.rs</a:t>
            </a:r>
            <a:r>
              <a:rPr lang="sr-Cyrl-CS" sz="2400" dirty="0" smtClean="0"/>
              <a:t> </a:t>
            </a:r>
            <a:endParaRPr lang="sr-Latn-RS" sz="2400" dirty="0" smtClean="0"/>
          </a:p>
          <a:p>
            <a:pPr lvl="0"/>
            <a:endParaRPr lang="sr-Latn-RS" sz="2400" dirty="0" smtClean="0"/>
          </a:p>
          <a:p>
            <a:pPr lvl="0"/>
            <a:r>
              <a:rPr lang="sr-Latn-RS" sz="2400" dirty="0" smtClean="0"/>
              <a:t>Dodatna literatura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Nastavnici i saradnici</a:t>
            </a:r>
            <a:endParaRPr lang="en-US" dirty="0"/>
          </a:p>
        </p:txBody>
      </p:sp>
      <p:sp>
        <p:nvSpPr>
          <p:cNvPr id="5" name="Title 7"/>
          <p:cNvSpPr txBox="1">
            <a:spLocks/>
          </p:cNvSpPr>
          <p:nvPr/>
        </p:nvSpPr>
        <p:spPr>
          <a:xfrm>
            <a:off x="457200" y="274638"/>
            <a:ext cx="8229600" cy="939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9726" y="1477126"/>
          <a:ext cx="7746057" cy="5238022"/>
        </p:xfrm>
        <a:graphic>
          <a:graphicData uri="http://schemas.openxmlformats.org/drawingml/2006/table">
            <a:tbl>
              <a:tblPr/>
              <a:tblGrid>
                <a:gridCol w="746126"/>
                <a:gridCol w="6999931"/>
              </a:tblGrid>
              <a:tr h="59455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dirty="0" err="1" smtClean="0"/>
                        <a:t>Prof.dr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Božidar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Radenković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Kabinet</a:t>
                      </a:r>
                      <a:r>
                        <a:rPr lang="en-US" sz="1600" dirty="0" smtClean="0"/>
                        <a:t>: 303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E-</a:t>
                      </a:r>
                      <a:r>
                        <a:rPr lang="en-US" sz="1600" dirty="0" err="1" smtClean="0"/>
                        <a:t>pošta</a:t>
                      </a:r>
                      <a:r>
                        <a:rPr lang="en-US" sz="1600" dirty="0" smtClean="0"/>
                        <a:t>: </a:t>
                      </a:r>
                      <a:r>
                        <a:rPr kumimoji="0" lang="sr-Cyrl-CS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cs typeface="Times New Roman" pitchFamily="18" charset="0"/>
                          <a:hlinkClick r:id=""/>
                        </a:rPr>
                        <a:t>boza@</a:t>
                      </a:r>
                      <a:r>
                        <a:rPr kumimoji="0" lang="en-US" sz="16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cs typeface="Times New Roman" pitchFamily="18" charset="0"/>
                          <a:hlinkClick r:id=""/>
                        </a:rPr>
                        <a:t>elab.rs</a:t>
                      </a:r>
                      <a:r>
                        <a:rPr kumimoji="0" lang="en-US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dirty="0" err="1" smtClean="0"/>
                        <a:t>Prof.dr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Marijana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Despotović-Zrakić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Kabinet</a:t>
                      </a:r>
                      <a:r>
                        <a:rPr lang="en-US" sz="1600" dirty="0" smtClean="0"/>
                        <a:t>: 303a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E-</a:t>
                      </a:r>
                      <a:r>
                        <a:rPr lang="en-US" sz="1600" dirty="0" err="1" smtClean="0"/>
                        <a:t>pošta</a:t>
                      </a:r>
                      <a:r>
                        <a:rPr lang="en-US" sz="1600" dirty="0" smtClean="0"/>
                        <a:t>: </a:t>
                      </a:r>
                      <a:r>
                        <a:rPr kumimoji="0" lang="sr-Latn-CS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cs typeface="Times New Roman" pitchFamily="18" charset="0"/>
                          <a:hlinkClick r:id=""/>
                        </a:rPr>
                        <a:t>maja</a:t>
                      </a:r>
                      <a:r>
                        <a:rPr kumimoji="0" lang="sr-Cyrl-CS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cs typeface="Times New Roman" pitchFamily="18" charset="0"/>
                          <a:hlinkClick r:id=""/>
                        </a:rPr>
                        <a:t>@</a:t>
                      </a:r>
                      <a:r>
                        <a:rPr kumimoji="0" lang="en-US" sz="16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cs typeface="Times New Roman" pitchFamily="18" charset="0"/>
                          <a:hlinkClick r:id=""/>
                        </a:rPr>
                        <a:t>elab.rs</a:t>
                      </a:r>
                      <a:r>
                        <a:rPr kumimoji="0" lang="en-US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sr-Cyrl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600" dirty="0" smtClean="0"/>
                        <a:t>Doc.dr Zorica Bogdanović, Kabinet: 303a</a:t>
                      </a:r>
                      <a:br>
                        <a:rPr lang="it-IT" sz="1600" dirty="0" smtClean="0"/>
                      </a:br>
                      <a:r>
                        <a:rPr lang="it-IT" sz="1600" dirty="0" smtClean="0"/>
                        <a:t>E-pošta: </a:t>
                      </a:r>
                      <a:r>
                        <a:rPr kumimoji="0" lang="en-US" sz="16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cs typeface="Times New Roman" pitchFamily="18" charset="0"/>
                          <a:hlinkClick r:id=""/>
                        </a:rPr>
                        <a:t>zorica</a:t>
                      </a:r>
                      <a:r>
                        <a:rPr kumimoji="0" lang="sr-Cyrl-CS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cs typeface="Times New Roman" pitchFamily="18" charset="0"/>
                          <a:hlinkClick r:id=""/>
                        </a:rPr>
                        <a:t>@</a:t>
                      </a:r>
                      <a:r>
                        <a:rPr kumimoji="0" lang="en-US" sz="16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cs typeface="Times New Roman" pitchFamily="18" charset="0"/>
                          <a:hlinkClick r:id=""/>
                        </a:rPr>
                        <a:t>elab.rs</a:t>
                      </a:r>
                      <a:r>
                        <a:rPr kumimoji="0" lang="en-US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dirty="0" err="1" smtClean="0"/>
                        <a:t>Doc.dr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Dušan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Barać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Kabinet</a:t>
                      </a:r>
                      <a:r>
                        <a:rPr lang="en-US" sz="1600" dirty="0" smtClean="0"/>
                        <a:t>: 303a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E-</a:t>
                      </a:r>
                      <a:r>
                        <a:rPr lang="en-US" sz="1600" dirty="0" err="1" smtClean="0"/>
                        <a:t>pošta</a:t>
                      </a:r>
                      <a:r>
                        <a:rPr lang="en-US" sz="1600" dirty="0" smtClean="0"/>
                        <a:t>: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  <a:hlinkClick r:id=""/>
                        </a:rPr>
                        <a:t>dusan@elab.rs</a:t>
                      </a:r>
                      <a:r>
                        <a:rPr kumimoji="0" lang="sr-Cyrl-R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600" dirty="0" smtClean="0"/>
                        <a:t>Doc.dr Aleksandra Labus, Kabinet: 303a</a:t>
                      </a:r>
                      <a:br>
                        <a:rPr lang="it-IT" sz="1600" dirty="0" smtClean="0"/>
                      </a:br>
                      <a:r>
                        <a:rPr lang="it-IT" sz="1600" dirty="0" smtClean="0"/>
                        <a:t>E-pošta: </a:t>
                      </a:r>
                      <a:r>
                        <a:rPr kumimoji="0" lang="en-US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cs typeface="Times New Roman" pitchFamily="18" charset="0"/>
                          <a:hlinkClick r:id=""/>
                        </a:rPr>
                        <a:t>aleksandra@elab.rs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nn-NO" sz="1600" dirty="0" smtClean="0"/>
                        <a:t>Aleksandar Milić, asistent, Kabinet: 304</a:t>
                      </a:r>
                      <a:br>
                        <a:rPr lang="nn-NO" sz="1600" dirty="0" smtClean="0"/>
                      </a:br>
                      <a:r>
                        <a:rPr lang="nn-NO" sz="1600" dirty="0" smtClean="0"/>
                        <a:t>E-pošta: </a:t>
                      </a:r>
                      <a:r>
                        <a:rPr kumimoji="0" lang="en-US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cs typeface="Times New Roman" pitchFamily="18" charset="0"/>
                          <a:hlinkClick r:id=""/>
                        </a:rPr>
                        <a:t>milic@elab.rs</a:t>
                      </a:r>
                      <a:r>
                        <a:rPr kumimoji="0" lang="en-US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R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v-SE" sz="1600" dirty="0" smtClean="0"/>
                        <a:t>Konstantin Simić, saradnik, Kabinet: 304</a:t>
                      </a:r>
                      <a:br>
                        <a:rPr lang="sv-SE" sz="1600" dirty="0" smtClean="0"/>
                      </a:br>
                      <a:r>
                        <a:rPr lang="sv-SE" sz="1600" dirty="0" smtClean="0"/>
                        <a:t>E-pošta: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  <a:hlinkClick r:id=""/>
                        </a:rPr>
                        <a:t>kosta@elab.rs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dirty="0" err="1" smtClean="0"/>
                        <a:t>Miloš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Milutinović</a:t>
                      </a:r>
                      <a:r>
                        <a:rPr lang="en-US" sz="1600" dirty="0" smtClean="0"/>
                        <a:t>, </a:t>
                      </a:r>
                      <a:r>
                        <a:rPr lang="sv-SE" sz="1600" dirty="0" smtClean="0"/>
                        <a:t>saradnik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Kabinet</a:t>
                      </a:r>
                      <a:r>
                        <a:rPr lang="en-US" sz="1600" dirty="0" smtClean="0"/>
                        <a:t>: 304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E-</a:t>
                      </a:r>
                      <a:r>
                        <a:rPr lang="en-US" sz="1600" dirty="0" err="1" smtClean="0"/>
                        <a:t>pošta</a:t>
                      </a:r>
                      <a:r>
                        <a:rPr lang="en-US" sz="1600" dirty="0" smtClean="0"/>
                        <a:t>: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  <a:hlinkClick r:id=""/>
                        </a:rPr>
                        <a:t>milosm@elab.rs</a:t>
                      </a:r>
                      <a:r>
                        <a:rPr kumimoji="0" lang="sr-Latn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Picture 6" descr="boz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476038"/>
            <a:ext cx="522288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maja"/>
          <p:cNvPicPr>
            <a:picLocks noChangeAspect="1" noChangeArrowheads="1"/>
          </p:cNvPicPr>
          <p:nvPr/>
        </p:nvPicPr>
        <p:blipFill>
          <a:blip r:embed="rId3"/>
          <a:srcRect b="6181"/>
          <a:stretch>
            <a:fillRect/>
          </a:stretch>
        </p:blipFill>
        <p:spPr bwMode="auto">
          <a:xfrm>
            <a:off x="571472" y="2131680"/>
            <a:ext cx="51435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5" descr="zoka"/>
          <p:cNvPicPr>
            <a:picLocks noChangeAspect="1" noChangeArrowheads="1"/>
          </p:cNvPicPr>
          <p:nvPr/>
        </p:nvPicPr>
        <p:blipFill>
          <a:blip r:embed="rId4"/>
          <a:srcRect r="-513" b="9238"/>
          <a:stretch>
            <a:fillRect/>
          </a:stretch>
        </p:blipFill>
        <p:spPr bwMode="auto">
          <a:xfrm>
            <a:off x="571472" y="2771552"/>
            <a:ext cx="500066" cy="577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3" descr="dule1"/>
          <p:cNvPicPr>
            <a:picLocks noChangeAspect="1" noChangeArrowheads="1"/>
          </p:cNvPicPr>
          <p:nvPr/>
        </p:nvPicPr>
        <p:blipFill>
          <a:blip r:embed="rId5"/>
          <a:srcRect b="14555"/>
          <a:stretch>
            <a:fillRect/>
          </a:stretch>
        </p:blipFill>
        <p:spPr bwMode="auto">
          <a:xfrm>
            <a:off x="571472" y="3392163"/>
            <a:ext cx="492125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5" descr="C:\Documents and Settings\Jovana\My Documents\epos\kartoni predmeta\tim\aleksandra-malo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472" y="3985893"/>
            <a:ext cx="504825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1" descr="C:\Documents and Settings\Jovana\My Documents\epos\kartoni predmeta\tim\kosta-malo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1472" y="5349561"/>
            <a:ext cx="525615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3" descr="C:\Documents and Settings\Jovana\My Documents\epos\kartoni predmeta\tim\milos-malo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71472" y="6046483"/>
            <a:ext cx="541185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46" descr="C:\Documents and Settings\Jovana\My Documents\epos\kartoni predmeta\tim\milic-malo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71472" y="4635181"/>
            <a:ext cx="500066" cy="610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 bwMode="auto">
          <a:xfrm>
            <a:off x="304800" y="290498"/>
            <a:ext cx="853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912813">
              <a:spcBef>
                <a:spcPct val="20000"/>
              </a:spcBef>
              <a:buClr>
                <a:srgbClr val="0033CC"/>
              </a:buClr>
            </a:pPr>
            <a:r>
              <a:rPr lang="en-US" sz="2000" dirty="0" err="1" smtClean="0">
                <a:solidFill>
                  <a:schemeClr val="bg1"/>
                </a:solidFill>
                <a:latin typeface="Calibri" pitchFamily="34" charset="0"/>
              </a:rPr>
              <a:t>Univerzitet</a:t>
            </a:r>
            <a:r>
              <a:rPr lang="sr-Cyrl-RS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u</a:t>
            </a:r>
            <a:r>
              <a:rPr lang="sr-Cyrl-RS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Calibri" pitchFamily="34" charset="0"/>
              </a:rPr>
              <a:t>Beogradu</a:t>
            </a:r>
            <a:endParaRPr lang="en-US" sz="2000" dirty="0">
              <a:solidFill>
                <a:schemeClr val="bg1"/>
              </a:solidFill>
              <a:latin typeface="Calibri" pitchFamily="34" charset="0"/>
            </a:endParaRPr>
          </a:p>
          <a:p>
            <a:pPr algn="ctr" defTabSz="912813">
              <a:spcBef>
                <a:spcPct val="20000"/>
              </a:spcBef>
              <a:buClr>
                <a:srgbClr val="0033CC"/>
              </a:buClr>
            </a:pPr>
            <a:r>
              <a:rPr lang="en-US" sz="2000" dirty="0" err="1" smtClean="0">
                <a:solidFill>
                  <a:schemeClr val="bg1"/>
                </a:solidFill>
                <a:latin typeface="Calibri" pitchFamily="34" charset="0"/>
              </a:rPr>
              <a:t>Fakultet</a:t>
            </a:r>
            <a:r>
              <a:rPr lang="sr-Cyrl-RS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Calibri" pitchFamily="34" charset="0"/>
              </a:rPr>
              <a:t>organizacionih</a:t>
            </a:r>
            <a:r>
              <a:rPr lang="sr-Cyrl-RS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Calibri" pitchFamily="34" charset="0"/>
              </a:rPr>
              <a:t>nauka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en-US" sz="2000" dirty="0">
              <a:solidFill>
                <a:schemeClr val="bg1"/>
              </a:solidFill>
              <a:latin typeface="Calibri" pitchFamily="34" charset="0"/>
            </a:endParaRPr>
          </a:p>
          <a:p>
            <a:pPr algn="ctr" defTabSz="912813">
              <a:spcBef>
                <a:spcPct val="20000"/>
              </a:spcBef>
              <a:buClr>
                <a:srgbClr val="0033CC"/>
              </a:buClr>
            </a:pPr>
            <a:r>
              <a:rPr lang="en-US" sz="2000" dirty="0" err="1" smtClean="0">
                <a:solidFill>
                  <a:schemeClr val="bg1"/>
                </a:solidFill>
                <a:latin typeface="Calibri" pitchFamily="34" charset="0"/>
              </a:rPr>
              <a:t>Katedra</a:t>
            </a:r>
            <a:r>
              <a:rPr lang="sr-Cyrl-RS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Calibri" pitchFamily="34" charset="0"/>
              </a:rPr>
              <a:t>za</a:t>
            </a:r>
            <a:r>
              <a:rPr lang="sr-Cyrl-RS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Calibri" pitchFamily="34" charset="0"/>
              </a:rPr>
              <a:t>elektronsko</a:t>
            </a:r>
            <a:r>
              <a:rPr lang="sr-Cyrl-RS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Calibri" pitchFamily="34" charset="0"/>
              </a:rPr>
              <a:t>poslovanje</a:t>
            </a:r>
            <a:endParaRPr lang="en-US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 descr="ELAB logo (transparentna pozadina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0" y="1715711"/>
            <a:ext cx="1530447" cy="570281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42844" y="2543170"/>
            <a:ext cx="8929750" cy="1100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6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Multimedijalne</a:t>
            </a:r>
            <a:r>
              <a:rPr lang="en-US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tehnologije</a:t>
            </a:r>
            <a:r>
              <a:rPr lang="en-US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</a:t>
            </a:r>
            <a:r>
              <a:rPr lang="en-US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Iternet</a:t>
            </a:r>
            <a:r>
              <a:rPr lang="en-US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u </a:t>
            </a:r>
            <a:r>
              <a:rPr lang="en-US" sz="36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kulturi</a:t>
            </a:r>
            <a:endParaRPr lang="en-US" sz="360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5857884" y="4881586"/>
            <a:ext cx="3133716" cy="190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sr-Cyrl-RS" b="1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14282" y="4881586"/>
            <a:ext cx="51816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sr-Cyrl-RS" sz="2400" b="1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282" y="4344423"/>
            <a:ext cx="878687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Izborni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predmet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b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</a:br>
            <a:r>
              <a:rPr lang="en-US" sz="3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Katedre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za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elektronsko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poslovanje</a:t>
            </a:r>
            <a:endParaRPr lang="en-US" sz="3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algn="ctr">
              <a:spcBef>
                <a:spcPct val="0"/>
              </a:spcBef>
              <a:defRPr/>
            </a:pPr>
            <a:endParaRPr lang="en-US" sz="3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hlinkClick r:id="rId3"/>
            </a:endParaRPr>
          </a:p>
          <a:p>
            <a:pPr algn="ctr">
              <a:spcBef>
                <a:spcPct val="0"/>
              </a:spcBef>
              <a:defRPr/>
            </a:pP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hlinkClick r:id="rId3"/>
              </a:rPr>
              <a:t>a</a:t>
            </a:r>
            <a:r>
              <a:rPr lang="sr-Latn-R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hlinkClick r:id="rId3"/>
              </a:rPr>
              <a:t>leksandra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hlinkClick r:id="rId3"/>
              </a:rPr>
              <a:t>@</a:t>
            </a:r>
            <a:r>
              <a:rPr lang="en-US" sz="3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hlinkClick r:id="rId3"/>
              </a:rPr>
              <a:t>elab.rs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298</Words>
  <Application>Microsoft Office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Izborni predmet</vt:lpstr>
      <vt:lpstr>Cilj kursa</vt:lpstr>
      <vt:lpstr>Sadržaj kursa - Predavanja</vt:lpstr>
      <vt:lpstr>Sadržaj kursa - Vežbe</vt:lpstr>
      <vt:lpstr>Polaganje ispita</vt:lpstr>
      <vt:lpstr>Literatura</vt:lpstr>
      <vt:lpstr>Nastavnici i saradnici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aleksandra</cp:lastModifiedBy>
  <cp:revision>127</cp:revision>
  <dcterms:created xsi:type="dcterms:W3CDTF">2006-08-16T00:00:00Z</dcterms:created>
  <dcterms:modified xsi:type="dcterms:W3CDTF">2014-09-23T16:04:05Z</dcterms:modified>
</cp:coreProperties>
</file>